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10287000" cx="18288000"/>
  <p:notesSz cx="6858000" cy="9144000"/>
  <p:embeddedFontLst>
    <p:embeddedFont>
      <p:font typeface="Tangerine"/>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1" roundtripDataSignature="AMtx7mihW66eiB4hhKawoJmfRfSg/nsq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Tangerine-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4"/>
          <p:cNvSpPr/>
          <p:nvPr>
            <p:ph idx="2" type="pic"/>
          </p:nvPr>
        </p:nvSpPr>
        <p:spPr>
          <a:xfrm>
            <a:off x="1792288" y="612775"/>
            <a:ext cx="5486400" cy="4114800"/>
          </a:xfrm>
          <a:prstGeom prst="rect">
            <a:avLst/>
          </a:prstGeom>
          <a:noFill/>
          <a:ln>
            <a:noFill/>
          </a:ln>
        </p:spPr>
      </p:sp>
      <p:sp>
        <p:nvSpPr>
          <p:cNvPr id="64" name="Google Shape;64;p5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1.png"/><Relationship Id="rId13" Type="http://schemas.openxmlformats.org/officeDocument/2006/relationships/image" Target="../media/image17.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5.jpg"/><Relationship Id="rId4" Type="http://schemas.openxmlformats.org/officeDocument/2006/relationships/image" Target="../media/image3.jpg"/><Relationship Id="rId9" Type="http://schemas.openxmlformats.org/officeDocument/2006/relationships/image" Target="../media/image6.png"/><Relationship Id="rId1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23.jp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41.jpg"/><Relationship Id="rId10" Type="http://schemas.openxmlformats.org/officeDocument/2006/relationships/image" Target="../media/image40.jpg"/><Relationship Id="rId13" Type="http://schemas.openxmlformats.org/officeDocument/2006/relationships/image" Target="../media/image4.png"/><Relationship Id="rId12" Type="http://schemas.openxmlformats.org/officeDocument/2006/relationships/image" Target="../media/image50.jp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5.jpg"/><Relationship Id="rId4" Type="http://schemas.openxmlformats.org/officeDocument/2006/relationships/image" Target="../media/image36.jpg"/><Relationship Id="rId9" Type="http://schemas.openxmlformats.org/officeDocument/2006/relationships/image" Target="../media/image44.png"/><Relationship Id="rId1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3.jpg"/><Relationship Id="rId7" Type="http://schemas.openxmlformats.org/officeDocument/2006/relationships/image" Target="../media/image2.pn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35.png"/><Relationship Id="rId13" Type="http://schemas.openxmlformats.org/officeDocument/2006/relationships/image" Target="../media/image16.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5.jpg"/><Relationship Id="rId4" Type="http://schemas.openxmlformats.org/officeDocument/2006/relationships/image" Target="../media/image5.jpg"/><Relationship Id="rId9" Type="http://schemas.openxmlformats.org/officeDocument/2006/relationships/image" Target="../media/image6.png"/><Relationship Id="rId15" Type="http://schemas.openxmlformats.org/officeDocument/2006/relationships/image" Target="../media/image11.png"/><Relationship Id="rId14" Type="http://schemas.openxmlformats.org/officeDocument/2006/relationships/image" Target="../media/image22.png"/><Relationship Id="rId17" Type="http://schemas.openxmlformats.org/officeDocument/2006/relationships/image" Target="../media/image26.jpg"/><Relationship Id="rId16"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3.jpg"/><Relationship Id="rId7" Type="http://schemas.openxmlformats.org/officeDocument/2006/relationships/image" Target="../media/image2.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29.png"/><Relationship Id="rId13" Type="http://schemas.openxmlformats.org/officeDocument/2006/relationships/image" Target="../media/image33.jp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5.jpg"/><Relationship Id="rId4" Type="http://schemas.openxmlformats.org/officeDocument/2006/relationships/image" Target="../media/image23.jp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8.pn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35.png"/><Relationship Id="rId13" Type="http://schemas.openxmlformats.org/officeDocument/2006/relationships/image" Target="../media/image16.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5.jpg"/><Relationship Id="rId4" Type="http://schemas.openxmlformats.org/officeDocument/2006/relationships/image" Target="../media/image5.jpg"/><Relationship Id="rId9" Type="http://schemas.openxmlformats.org/officeDocument/2006/relationships/image" Target="../media/image6.png"/><Relationship Id="rId15" Type="http://schemas.openxmlformats.org/officeDocument/2006/relationships/image" Target="../media/image11.png"/><Relationship Id="rId14" Type="http://schemas.openxmlformats.org/officeDocument/2006/relationships/image" Target="../media/image22.png"/><Relationship Id="rId17" Type="http://schemas.openxmlformats.org/officeDocument/2006/relationships/image" Target="../media/image26.jpg"/><Relationship Id="rId16"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3.jpg"/><Relationship Id="rId7" Type="http://schemas.openxmlformats.org/officeDocument/2006/relationships/image" Target="../media/image2.png"/><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8.jpg"/><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42.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5.jpg"/><Relationship Id="rId4" Type="http://schemas.openxmlformats.org/officeDocument/2006/relationships/image" Target="../media/image23.jp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5.jpg"/><Relationship Id="rId8" Type="http://schemas.openxmlformats.org/officeDocument/2006/relationships/image" Target="../media/image8.png"/></Relationships>
</file>

<file path=ppt/slides/_rels/slide43.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5.jpg"/><Relationship Id="rId4" Type="http://schemas.openxmlformats.org/officeDocument/2006/relationships/image" Target="../media/image23.jp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5.jpg"/><Relationship Id="rId8" Type="http://schemas.openxmlformats.org/officeDocument/2006/relationships/image" Target="../media/image8.png"/></Relationships>
</file>

<file path=ppt/slides/_rels/slide4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1.png"/><Relationship Id="rId13" Type="http://schemas.openxmlformats.org/officeDocument/2006/relationships/image" Target="../media/image17.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5.jpg"/><Relationship Id="rId4" Type="http://schemas.openxmlformats.org/officeDocument/2006/relationships/image" Target="../media/image3.jpg"/><Relationship Id="rId9" Type="http://schemas.openxmlformats.org/officeDocument/2006/relationships/image" Target="../media/image6.png"/><Relationship Id="rId1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23.jp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5.jpg"/><Relationship Id="rId4" Type="http://schemas.openxmlformats.org/officeDocument/2006/relationships/image" Target="../media/image36.jpg"/><Relationship Id="rId9" Type="http://schemas.openxmlformats.org/officeDocument/2006/relationships/image" Target="../media/image23.jpg"/><Relationship Id="rId5" Type="http://schemas.openxmlformats.org/officeDocument/2006/relationships/image" Target="../media/image8.png"/><Relationship Id="rId6" Type="http://schemas.openxmlformats.org/officeDocument/2006/relationships/image" Target="../media/image30.png"/><Relationship Id="rId7" Type="http://schemas.openxmlformats.org/officeDocument/2006/relationships/image" Target="../media/image4.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5.jpg"/><Relationship Id="rId4" Type="http://schemas.openxmlformats.org/officeDocument/2006/relationships/image" Target="../media/image36.jpg"/><Relationship Id="rId9" Type="http://schemas.openxmlformats.org/officeDocument/2006/relationships/image" Target="../media/image23.jpg"/><Relationship Id="rId5" Type="http://schemas.openxmlformats.org/officeDocument/2006/relationships/image" Target="../media/image8.png"/><Relationship Id="rId6" Type="http://schemas.openxmlformats.org/officeDocument/2006/relationships/image" Target="../media/image30.png"/><Relationship Id="rId7" Type="http://schemas.openxmlformats.org/officeDocument/2006/relationships/image" Target="../media/image4.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5.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42.jpg"/></Relationships>
</file>

<file path=ppt/slides/_rels/slide8.xml.rels><?xml version="1.0" encoding="UTF-8" standalone="yes"?><Relationships xmlns="http://schemas.openxmlformats.org/package/2006/relationships"><Relationship Id="rId11" Type="http://schemas.openxmlformats.org/officeDocument/2006/relationships/image" Target="../media/image41.jpg"/><Relationship Id="rId10" Type="http://schemas.openxmlformats.org/officeDocument/2006/relationships/image" Target="../media/image40.jpg"/><Relationship Id="rId13" Type="http://schemas.openxmlformats.org/officeDocument/2006/relationships/image" Target="../media/image4.png"/><Relationship Id="rId12" Type="http://schemas.openxmlformats.org/officeDocument/2006/relationships/image" Target="../media/image50.jp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5.jpg"/><Relationship Id="rId4" Type="http://schemas.openxmlformats.org/officeDocument/2006/relationships/image" Target="../media/image36.jpg"/><Relationship Id="rId9" Type="http://schemas.openxmlformats.org/officeDocument/2006/relationships/image" Target="../media/image44.png"/><Relationship Id="rId1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3.jpg"/><Relationship Id="rId7" Type="http://schemas.openxmlformats.org/officeDocument/2006/relationships/image" Target="../media/image2.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1" Type="http://schemas.openxmlformats.org/officeDocument/2006/relationships/image" Target="../media/image41.jpg"/><Relationship Id="rId10" Type="http://schemas.openxmlformats.org/officeDocument/2006/relationships/image" Target="../media/image40.jpg"/><Relationship Id="rId13" Type="http://schemas.openxmlformats.org/officeDocument/2006/relationships/image" Target="../media/image4.png"/><Relationship Id="rId12" Type="http://schemas.openxmlformats.org/officeDocument/2006/relationships/image" Target="../media/image50.jp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5.jpg"/><Relationship Id="rId4" Type="http://schemas.openxmlformats.org/officeDocument/2006/relationships/image" Target="../media/image36.jpg"/><Relationship Id="rId9" Type="http://schemas.openxmlformats.org/officeDocument/2006/relationships/image" Target="../media/image44.png"/><Relationship Id="rId1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3.jpg"/><Relationship Id="rId7" Type="http://schemas.openxmlformats.org/officeDocument/2006/relationships/image" Target="../media/image2.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85" name="Google Shape;85;p1"/>
          <p:cNvGrpSpPr/>
          <p:nvPr/>
        </p:nvGrpSpPr>
        <p:grpSpPr>
          <a:xfrm rot="275401">
            <a:off x="3222365" y="963515"/>
            <a:ext cx="12070546" cy="8359971"/>
            <a:chOff x="0" y="0"/>
            <a:chExt cx="3429000" cy="2374900"/>
          </a:xfrm>
        </p:grpSpPr>
        <p:sp>
          <p:nvSpPr>
            <p:cNvPr id="86" name="Google Shape;86;p1"/>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88" name="Google Shape;88;p1"/>
          <p:cNvGrpSpPr/>
          <p:nvPr/>
        </p:nvGrpSpPr>
        <p:grpSpPr>
          <a:xfrm rot="-2183834">
            <a:off x="2786027" y="2157359"/>
            <a:ext cx="9169826" cy="6350954"/>
            <a:chOff x="0" y="0"/>
            <a:chExt cx="3429000" cy="2374900"/>
          </a:xfrm>
        </p:grpSpPr>
        <p:sp>
          <p:nvSpPr>
            <p:cNvPr id="89" name="Google Shape;89;p1"/>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6">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91" name="Google Shape;91;p1"/>
          <p:cNvGrpSpPr/>
          <p:nvPr/>
        </p:nvGrpSpPr>
        <p:grpSpPr>
          <a:xfrm rot="-10101156">
            <a:off x="10761619" y="1058072"/>
            <a:ext cx="4951706" cy="7334588"/>
            <a:chOff x="0" y="0"/>
            <a:chExt cx="3194191" cy="4731314"/>
          </a:xfrm>
        </p:grpSpPr>
        <p:sp>
          <p:nvSpPr>
            <p:cNvPr id="92" name="Google Shape;92;p1"/>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7">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8">
                <a:alphaModFix/>
              </a:blip>
              <a:stretch>
                <a:fillRect b="0" l="-4321" r="-516" t="-3534"/>
              </a:stretch>
            </a:blipFill>
            <a:ln>
              <a:noFill/>
            </a:ln>
          </p:spPr>
        </p:sp>
      </p:grpSp>
      <p:sp>
        <p:nvSpPr>
          <p:cNvPr id="94" name="Google Shape;94;p1"/>
          <p:cNvSpPr/>
          <p:nvPr/>
        </p:nvSpPr>
        <p:spPr>
          <a:xfrm rot="-296991">
            <a:off x="3055702" y="1435689"/>
            <a:ext cx="12128005" cy="7794293"/>
          </a:xfrm>
          <a:custGeom>
            <a:rect b="b" l="l" r="r" t="t"/>
            <a:pathLst>
              <a:path extrusionOk="0" h="7794293" w="12128005">
                <a:moveTo>
                  <a:pt x="0" y="0"/>
                </a:moveTo>
                <a:lnTo>
                  <a:pt x="12128006" y="0"/>
                </a:lnTo>
                <a:lnTo>
                  <a:pt x="12128006" y="7794293"/>
                </a:lnTo>
                <a:lnTo>
                  <a:pt x="0" y="7794293"/>
                </a:lnTo>
                <a:lnTo>
                  <a:pt x="0" y="0"/>
                </a:lnTo>
                <a:close/>
              </a:path>
            </a:pathLst>
          </a:custGeom>
          <a:blipFill rotWithShape="1">
            <a:blip r:embed="rId9">
              <a:alphaModFix/>
            </a:blip>
            <a:stretch>
              <a:fillRect b="0" l="0" r="0" t="0"/>
            </a:stretch>
          </a:blipFill>
          <a:ln>
            <a:noFill/>
          </a:ln>
        </p:spPr>
      </p:sp>
      <p:sp>
        <p:nvSpPr>
          <p:cNvPr id="95" name="Google Shape;95;p1"/>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10">
              <a:alphaModFix/>
            </a:blip>
            <a:stretch>
              <a:fillRect b="0" l="0" r="0" t="0"/>
            </a:stretch>
          </a:blipFill>
          <a:ln>
            <a:noFill/>
          </a:ln>
        </p:spPr>
      </p:sp>
      <p:sp>
        <p:nvSpPr>
          <p:cNvPr id="96" name="Google Shape;96;p1"/>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11">
              <a:alphaModFix/>
            </a:blip>
            <a:stretch>
              <a:fillRect b="0" l="0" r="0" t="0"/>
            </a:stretch>
          </a:blipFill>
          <a:ln>
            <a:noFill/>
          </a:ln>
        </p:spPr>
      </p:sp>
      <p:sp>
        <p:nvSpPr>
          <p:cNvPr id="97" name="Google Shape;97;p1"/>
          <p:cNvSpPr/>
          <p:nvPr/>
        </p:nvSpPr>
        <p:spPr>
          <a:xfrm rot="1025603">
            <a:off x="-1458512" y="7218919"/>
            <a:ext cx="4019186" cy="6136162"/>
          </a:xfrm>
          <a:custGeom>
            <a:rect b="b" l="l" r="r" t="t"/>
            <a:pathLst>
              <a:path extrusionOk="0" h="6136162" w="4019186">
                <a:moveTo>
                  <a:pt x="0" y="0"/>
                </a:moveTo>
                <a:lnTo>
                  <a:pt x="4019186" y="0"/>
                </a:lnTo>
                <a:lnTo>
                  <a:pt x="4019186" y="6136162"/>
                </a:lnTo>
                <a:lnTo>
                  <a:pt x="0" y="6136162"/>
                </a:lnTo>
                <a:lnTo>
                  <a:pt x="0" y="0"/>
                </a:lnTo>
                <a:close/>
              </a:path>
            </a:pathLst>
          </a:custGeom>
          <a:blipFill rotWithShape="1">
            <a:blip r:embed="rId12">
              <a:alphaModFix/>
            </a:blip>
            <a:stretch>
              <a:fillRect b="0" l="0" r="0" t="0"/>
            </a:stretch>
          </a:blipFill>
          <a:ln>
            <a:noFill/>
          </a:ln>
        </p:spPr>
      </p:sp>
      <p:sp>
        <p:nvSpPr>
          <p:cNvPr id="98" name="Google Shape;98;p1"/>
          <p:cNvSpPr/>
          <p:nvPr/>
        </p:nvSpPr>
        <p:spPr>
          <a:xfrm rot="-160405">
            <a:off x="15845490" y="7257103"/>
            <a:ext cx="3507936" cy="4278879"/>
          </a:xfrm>
          <a:custGeom>
            <a:rect b="b" l="l" r="r" t="t"/>
            <a:pathLst>
              <a:path extrusionOk="0" h="4278879" w="3507936">
                <a:moveTo>
                  <a:pt x="0" y="0"/>
                </a:moveTo>
                <a:lnTo>
                  <a:pt x="3507935" y="0"/>
                </a:lnTo>
                <a:lnTo>
                  <a:pt x="3507935" y="4278879"/>
                </a:lnTo>
                <a:lnTo>
                  <a:pt x="0" y="4278879"/>
                </a:lnTo>
                <a:lnTo>
                  <a:pt x="0" y="0"/>
                </a:lnTo>
                <a:close/>
              </a:path>
            </a:pathLst>
          </a:custGeom>
          <a:blipFill rotWithShape="1">
            <a:blip r:embed="rId13">
              <a:alphaModFix/>
            </a:blip>
            <a:stretch>
              <a:fillRect b="0" l="0" r="0" t="0"/>
            </a:stretch>
          </a:blipFill>
          <a:ln>
            <a:noFill/>
          </a:ln>
        </p:spPr>
      </p:sp>
      <p:sp>
        <p:nvSpPr>
          <p:cNvPr id="99" name="Google Shape;99;p1"/>
          <p:cNvSpPr txBox="1"/>
          <p:nvPr/>
        </p:nvSpPr>
        <p:spPr>
          <a:xfrm rot="-295103">
            <a:off x="5046620" y="5029641"/>
            <a:ext cx="8360231" cy="1793070"/>
          </a:xfrm>
          <a:prstGeom prst="rect">
            <a:avLst/>
          </a:prstGeom>
          <a:noFill/>
          <a:ln>
            <a:noFill/>
          </a:ln>
        </p:spPr>
        <p:txBody>
          <a:bodyPr anchorCtr="0" anchor="t" bIns="0" lIns="0" spcFirstLastPara="1" rIns="0" wrap="square" tIns="0">
            <a:spAutoFit/>
          </a:bodyPr>
          <a:lstStyle/>
          <a:p>
            <a:pPr indent="0" lvl="0" marL="0" marR="0" rtl="0" algn="ctr">
              <a:lnSpc>
                <a:spcPct val="743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0" name="Google Shape;100;p1"/>
          <p:cNvSpPr txBox="1"/>
          <p:nvPr/>
        </p:nvSpPr>
        <p:spPr>
          <a:xfrm rot="-316139">
            <a:off x="5999294" y="3688960"/>
            <a:ext cx="6259706" cy="3808735"/>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None/>
            </a:pPr>
            <a:r>
              <a:rPr b="1" i="0" lang="en-IN" sz="7200" u="none" cap="none" strike="noStrike">
                <a:solidFill>
                  <a:schemeClr val="dk1"/>
                </a:solidFill>
                <a:latin typeface="Algerian"/>
                <a:ea typeface="Algerian"/>
                <a:cs typeface="Algerian"/>
                <a:sym typeface="Algerian"/>
              </a:rPr>
              <a:t>Sentence Completion</a:t>
            </a:r>
            <a:endParaRPr b="0" i="0" sz="7200" u="none" cap="none" strike="noStrike">
              <a:solidFill>
                <a:schemeClr val="dk1"/>
              </a:solidFill>
              <a:latin typeface="Algerian"/>
              <a:ea typeface="Algerian"/>
              <a:cs typeface="Algerian"/>
              <a:sym typeface="Algerian"/>
            </a:endParaRPr>
          </a:p>
          <a:p>
            <a:pPr indent="0" lvl="0" marL="0" marR="0" rtl="0" algn="ctr">
              <a:lnSpc>
                <a:spcPct val="144006"/>
              </a:lnSpc>
              <a:spcBef>
                <a:spcPts val="0"/>
              </a:spcBef>
              <a:spcAft>
                <a:spcPts val="0"/>
              </a:spcAft>
              <a:buNone/>
            </a:pPr>
            <a:r>
              <a:t/>
            </a:r>
            <a:endParaRPr b="1" i="0" sz="6899" u="none" cap="none" strike="noStrike">
              <a:solidFill>
                <a:srgbClr val="605048"/>
              </a:solidFill>
              <a:latin typeface="Tangerine"/>
              <a:ea typeface="Tangerine"/>
              <a:cs typeface="Tangerine"/>
              <a:sym typeface="Tangerine"/>
            </a:endParaRPr>
          </a:p>
        </p:txBody>
      </p:sp>
      <p:sp>
        <p:nvSpPr>
          <p:cNvPr id="101" name="Google Shape;101;p1"/>
          <p:cNvSpPr/>
          <p:nvPr/>
        </p:nvSpPr>
        <p:spPr>
          <a:xfrm rot="-6273966">
            <a:off x="15633257" y="879567"/>
            <a:ext cx="5117166" cy="1272895"/>
          </a:xfrm>
          <a:custGeom>
            <a:rect b="b" l="l" r="r" t="t"/>
            <a:pathLst>
              <a:path extrusionOk="0" h="1272895" w="5117166">
                <a:moveTo>
                  <a:pt x="0" y="0"/>
                </a:moveTo>
                <a:lnTo>
                  <a:pt x="5117166" y="0"/>
                </a:lnTo>
                <a:lnTo>
                  <a:pt x="5117166" y="1272895"/>
                </a:lnTo>
                <a:lnTo>
                  <a:pt x="0" y="1272895"/>
                </a:lnTo>
                <a:lnTo>
                  <a:pt x="0" y="0"/>
                </a:lnTo>
                <a:close/>
              </a:path>
            </a:pathLst>
          </a:custGeom>
          <a:blipFill rotWithShape="1">
            <a:blip r:embed="rId10">
              <a:alphaModFix/>
            </a:blip>
            <a:stretch>
              <a:fillRect b="0" l="0" r="0" t="0"/>
            </a:stretch>
          </a:blipFill>
          <a:ln>
            <a:noFill/>
          </a:ln>
        </p:spPr>
      </p:sp>
      <p:sp>
        <p:nvSpPr>
          <p:cNvPr id="102" name="Google Shape;102;p1"/>
          <p:cNvSpPr/>
          <p:nvPr/>
        </p:nvSpPr>
        <p:spPr>
          <a:xfrm rot="27259">
            <a:off x="8362120" y="1519537"/>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310" name="Google Shape;310;p10"/>
          <p:cNvGrpSpPr/>
          <p:nvPr/>
        </p:nvGrpSpPr>
        <p:grpSpPr>
          <a:xfrm rot="3600693">
            <a:off x="13972477" y="5229393"/>
            <a:ext cx="5816163" cy="4028232"/>
            <a:chOff x="0" y="0"/>
            <a:chExt cx="3429000" cy="2374900"/>
          </a:xfrm>
        </p:grpSpPr>
        <p:sp>
          <p:nvSpPr>
            <p:cNvPr id="311" name="Google Shape;311;p10"/>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313" name="Google Shape;313;p10"/>
          <p:cNvGrpSpPr/>
          <p:nvPr/>
        </p:nvGrpSpPr>
        <p:grpSpPr>
          <a:xfrm rot="467604">
            <a:off x="16357330" y="7162211"/>
            <a:ext cx="3414429" cy="5057536"/>
            <a:chOff x="0" y="0"/>
            <a:chExt cx="3194191" cy="4731314"/>
          </a:xfrm>
        </p:grpSpPr>
        <p:sp>
          <p:nvSpPr>
            <p:cNvPr id="314" name="Google Shape;314;p10"/>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6">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7">
                <a:alphaModFix/>
              </a:blip>
              <a:stretch>
                <a:fillRect b="0" l="-4321" r="-516" t="-3534"/>
              </a:stretch>
            </a:blipFill>
            <a:ln>
              <a:noFill/>
            </a:ln>
          </p:spPr>
        </p:sp>
      </p:grpSp>
      <p:grpSp>
        <p:nvGrpSpPr>
          <p:cNvPr id="316" name="Google Shape;316;p10"/>
          <p:cNvGrpSpPr/>
          <p:nvPr/>
        </p:nvGrpSpPr>
        <p:grpSpPr>
          <a:xfrm rot="8993439">
            <a:off x="-4226242" y="1052236"/>
            <a:ext cx="5816163" cy="4028232"/>
            <a:chOff x="0" y="0"/>
            <a:chExt cx="3429000" cy="2374900"/>
          </a:xfrm>
        </p:grpSpPr>
        <p:sp>
          <p:nvSpPr>
            <p:cNvPr id="317" name="Google Shape;317;p10"/>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sp>
        <p:nvSpPr>
          <p:cNvPr id="319" name="Google Shape;319;p10"/>
          <p:cNvSpPr/>
          <p:nvPr/>
        </p:nvSpPr>
        <p:spPr>
          <a:xfrm>
            <a:off x="687969" y="-2692472"/>
            <a:ext cx="16912832" cy="15671945"/>
          </a:xfrm>
          <a:custGeom>
            <a:rect b="b" l="l" r="r" t="t"/>
            <a:pathLst>
              <a:path extrusionOk="0" h="15671945" w="16912832">
                <a:moveTo>
                  <a:pt x="0" y="0"/>
                </a:moveTo>
                <a:lnTo>
                  <a:pt x="16912832" y="0"/>
                </a:lnTo>
                <a:lnTo>
                  <a:pt x="16912832" y="15671944"/>
                </a:lnTo>
                <a:lnTo>
                  <a:pt x="0" y="15671944"/>
                </a:lnTo>
                <a:lnTo>
                  <a:pt x="0" y="0"/>
                </a:lnTo>
                <a:close/>
              </a:path>
            </a:pathLst>
          </a:custGeom>
          <a:blipFill rotWithShape="1">
            <a:blip r:embed="rId8">
              <a:alphaModFix/>
            </a:blip>
            <a:stretch>
              <a:fillRect b="0" l="0" r="0" t="0"/>
            </a:stretch>
          </a:blipFill>
          <a:ln>
            <a:noFill/>
          </a:ln>
        </p:spPr>
      </p:sp>
      <p:sp>
        <p:nvSpPr>
          <p:cNvPr id="320" name="Google Shape;320;p10"/>
          <p:cNvSpPr txBox="1"/>
          <p:nvPr/>
        </p:nvSpPr>
        <p:spPr>
          <a:xfrm>
            <a:off x="2011476" y="6648069"/>
            <a:ext cx="3721404" cy="33137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400">
                <a:solidFill>
                  <a:schemeClr val="dk1"/>
                </a:solidFill>
                <a:latin typeface="Times New Roman"/>
                <a:ea typeface="Times New Roman"/>
                <a:cs typeface="Times New Roman"/>
                <a:sym typeface="Times New Roman"/>
              </a:rPr>
              <a:t>The scientist’s groundbreaking discovery was __________ by the scientific community.</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ignored</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 rejected</a:t>
            </a:r>
            <a:endParaRPr/>
          </a:p>
          <a:p>
            <a:pPr indent="-457200" lvl="0" marL="457200" marR="0" rtl="0" algn="l">
              <a:spcBef>
                <a:spcPts val="0"/>
              </a:spcBef>
              <a:spcAft>
                <a:spcPts val="0"/>
              </a:spcAft>
              <a:buClr>
                <a:srgbClr val="FF0000"/>
              </a:buClr>
              <a:buSzPts val="2400"/>
              <a:buFont typeface="Times New Roman"/>
              <a:buAutoNum type="alphaLcPeriod"/>
            </a:pPr>
            <a:r>
              <a:rPr lang="en-IN" sz="2400">
                <a:solidFill>
                  <a:srgbClr val="FF0000"/>
                </a:solidFill>
                <a:latin typeface="Times New Roman"/>
                <a:ea typeface="Times New Roman"/>
                <a:cs typeface="Times New Roman"/>
                <a:sym typeface="Times New Roman"/>
              </a:rPr>
              <a:t>celebrated</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overlooked</a:t>
            </a:r>
            <a:endParaRPr/>
          </a:p>
          <a:p>
            <a:pPr indent="0" lvl="0" marL="0" marR="0" rtl="0" algn="ctr">
              <a:lnSpc>
                <a:spcPct val="117875"/>
              </a:lnSpc>
              <a:spcBef>
                <a:spcPts val="0"/>
              </a:spcBef>
              <a:spcAft>
                <a:spcPts val="0"/>
              </a:spcAft>
              <a:buNone/>
            </a:pPr>
            <a:r>
              <a:t/>
            </a:r>
            <a:endParaRPr sz="2400">
              <a:solidFill>
                <a:srgbClr val="605048"/>
              </a:solidFill>
              <a:latin typeface="Times New Roman"/>
              <a:ea typeface="Times New Roman"/>
              <a:cs typeface="Times New Roman"/>
              <a:sym typeface="Times New Roman"/>
            </a:endParaRPr>
          </a:p>
        </p:txBody>
      </p:sp>
      <p:grpSp>
        <p:nvGrpSpPr>
          <p:cNvPr id="321" name="Google Shape;321;p10"/>
          <p:cNvGrpSpPr/>
          <p:nvPr/>
        </p:nvGrpSpPr>
        <p:grpSpPr>
          <a:xfrm>
            <a:off x="1710802" y="1300788"/>
            <a:ext cx="4322751" cy="4290203"/>
            <a:chOff x="0" y="0"/>
            <a:chExt cx="5763669" cy="5720271"/>
          </a:xfrm>
        </p:grpSpPr>
        <p:sp>
          <p:nvSpPr>
            <p:cNvPr id="322" name="Google Shape;322;p10"/>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323" name="Google Shape;323;p10"/>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0">
                <a:alphaModFix/>
              </a:blip>
              <a:stretch>
                <a:fillRect b="0" l="-19140" r="-19139" t="0"/>
              </a:stretch>
            </a:blipFill>
            <a:ln>
              <a:noFill/>
            </a:ln>
          </p:spPr>
        </p:sp>
      </p:grpSp>
      <p:grpSp>
        <p:nvGrpSpPr>
          <p:cNvPr id="324" name="Google Shape;324;p10"/>
          <p:cNvGrpSpPr/>
          <p:nvPr/>
        </p:nvGrpSpPr>
        <p:grpSpPr>
          <a:xfrm>
            <a:off x="6866980" y="1300788"/>
            <a:ext cx="4322751" cy="4290203"/>
            <a:chOff x="0" y="0"/>
            <a:chExt cx="5763669" cy="5720271"/>
          </a:xfrm>
        </p:grpSpPr>
        <p:sp>
          <p:nvSpPr>
            <p:cNvPr id="325" name="Google Shape;325;p10"/>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326" name="Google Shape;326;p10"/>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1">
                <a:alphaModFix/>
              </a:blip>
              <a:stretch>
                <a:fillRect b="0" l="-13104" r="-13102" t="0"/>
              </a:stretch>
            </a:blipFill>
            <a:ln>
              <a:noFill/>
            </a:ln>
          </p:spPr>
        </p:sp>
      </p:grpSp>
      <p:grpSp>
        <p:nvGrpSpPr>
          <p:cNvPr id="327" name="Google Shape;327;p10"/>
          <p:cNvGrpSpPr/>
          <p:nvPr/>
        </p:nvGrpSpPr>
        <p:grpSpPr>
          <a:xfrm>
            <a:off x="12135525" y="1300788"/>
            <a:ext cx="4322751" cy="4290203"/>
            <a:chOff x="0" y="0"/>
            <a:chExt cx="5763669" cy="5720271"/>
          </a:xfrm>
        </p:grpSpPr>
        <p:sp>
          <p:nvSpPr>
            <p:cNvPr id="328" name="Google Shape;328;p10"/>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329" name="Google Shape;329;p10"/>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2">
                <a:alphaModFix/>
              </a:blip>
              <a:stretch>
                <a:fillRect b="0" l="-17611" r="-17611" t="0"/>
              </a:stretch>
            </a:blipFill>
            <a:ln>
              <a:noFill/>
            </a:ln>
          </p:spPr>
        </p:sp>
      </p:grpSp>
      <p:sp>
        <p:nvSpPr>
          <p:cNvPr id="330" name="Google Shape;330;p10"/>
          <p:cNvSpPr txBox="1"/>
          <p:nvPr/>
        </p:nvSpPr>
        <p:spPr>
          <a:xfrm>
            <a:off x="1340004" y="6153500"/>
            <a:ext cx="4699367"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Single Blank</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331" name="Google Shape;331;p10"/>
          <p:cNvSpPr txBox="1"/>
          <p:nvPr/>
        </p:nvSpPr>
        <p:spPr>
          <a:xfrm>
            <a:off x="6772827" y="6153500"/>
            <a:ext cx="4743116"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Double Blank</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332" name="Google Shape;332;p10"/>
          <p:cNvSpPr txBox="1"/>
          <p:nvPr/>
        </p:nvSpPr>
        <p:spPr>
          <a:xfrm>
            <a:off x="12017342" y="6153500"/>
            <a:ext cx="4743116"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Cloze Test</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333" name="Google Shape;333;p10"/>
          <p:cNvSpPr txBox="1"/>
          <p:nvPr/>
        </p:nvSpPr>
        <p:spPr>
          <a:xfrm>
            <a:off x="7226745" y="6648069"/>
            <a:ext cx="3721404" cy="32910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400">
                <a:solidFill>
                  <a:schemeClr val="dk1"/>
                </a:solidFill>
                <a:latin typeface="Times New Roman"/>
                <a:ea typeface="Times New Roman"/>
                <a:cs typeface="Times New Roman"/>
                <a:sym typeface="Times New Roman"/>
              </a:rPr>
              <a:t>The manager’s __________ attitude and the team’s __________ efforts resulted in a successful project.</a:t>
            </a:r>
            <a:endParaRPr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rgbClr val="FF0000"/>
              </a:buClr>
              <a:buSzPts val="2400"/>
              <a:buFont typeface="Times New Roman"/>
              <a:buAutoNum type="alphaLcPeriod"/>
            </a:pPr>
            <a:r>
              <a:rPr lang="en-IN" sz="2400">
                <a:solidFill>
                  <a:srgbClr val="FF0000"/>
                </a:solidFill>
                <a:latin typeface="Times New Roman"/>
                <a:ea typeface="Times New Roman"/>
                <a:cs typeface="Times New Roman"/>
                <a:sym typeface="Times New Roman"/>
              </a:rPr>
              <a:t>positive – cooperative</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negative – diligent</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indifferent – sporadic</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enthusiastic - lackluster</a:t>
            </a:r>
            <a:endParaRPr sz="2400">
              <a:solidFill>
                <a:srgbClr val="605048"/>
              </a:solidFill>
              <a:latin typeface="Times New Roman"/>
              <a:ea typeface="Times New Roman"/>
              <a:cs typeface="Times New Roman"/>
              <a:sym typeface="Times New Roman"/>
            </a:endParaRPr>
          </a:p>
          <a:p>
            <a:pPr indent="0" lvl="0" marL="0" marR="0" rtl="0" algn="ctr">
              <a:lnSpc>
                <a:spcPct val="123000"/>
              </a:lnSpc>
              <a:spcBef>
                <a:spcPts val="0"/>
              </a:spcBef>
              <a:spcAft>
                <a:spcPts val="0"/>
              </a:spcAft>
              <a:buNone/>
            </a:pPr>
            <a:r>
              <a:t/>
            </a:r>
            <a:endParaRPr sz="2300">
              <a:solidFill>
                <a:srgbClr val="605048"/>
              </a:solidFill>
              <a:latin typeface="Arial"/>
              <a:ea typeface="Arial"/>
              <a:cs typeface="Arial"/>
              <a:sym typeface="Arial"/>
            </a:endParaRPr>
          </a:p>
        </p:txBody>
      </p:sp>
      <p:sp>
        <p:nvSpPr>
          <p:cNvPr id="334" name="Google Shape;334;p10"/>
          <p:cNvSpPr txBox="1"/>
          <p:nvPr/>
        </p:nvSpPr>
        <p:spPr>
          <a:xfrm>
            <a:off x="12135525" y="6643698"/>
            <a:ext cx="3721404" cy="35599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Technological advancements have __________ the way we live and work. The __________ of smartphones, for instance, has made communication more __________ and instant. However, these changes also bring about __________, such as data privacy concerns.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a) hindered, disappearance, complicated, benefits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b) </a:t>
            </a:r>
            <a:r>
              <a:rPr lang="en-IN" sz="1600">
                <a:solidFill>
                  <a:srgbClr val="FF0000"/>
                </a:solidFill>
                <a:latin typeface="Times New Roman"/>
                <a:ea typeface="Times New Roman"/>
                <a:cs typeface="Times New Roman"/>
                <a:sym typeface="Times New Roman"/>
              </a:rPr>
              <a:t>transformed, invention, convenient, challenges</a:t>
            </a:r>
            <a:endParaRPr sz="16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c) unchanged, decline, expensive, advantages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d) reverted, removal, obscure, ease</a:t>
            </a:r>
            <a:endParaRPr sz="1600">
              <a:solidFill>
                <a:schemeClr val="dk1"/>
              </a:solidFill>
              <a:latin typeface="Times New Roman"/>
              <a:ea typeface="Times New Roman"/>
              <a:cs typeface="Times New Roman"/>
              <a:sym typeface="Times New Roman"/>
            </a:endParaRPr>
          </a:p>
          <a:p>
            <a:pPr indent="0" lvl="0" marL="0" marR="0" rtl="0" algn="ctr">
              <a:lnSpc>
                <a:spcPct val="123000"/>
              </a:lnSpc>
              <a:spcBef>
                <a:spcPts val="0"/>
              </a:spcBef>
              <a:spcAft>
                <a:spcPts val="0"/>
              </a:spcAft>
              <a:buNone/>
            </a:pPr>
            <a:r>
              <a:t/>
            </a:r>
            <a:endParaRPr sz="2300">
              <a:solidFill>
                <a:srgbClr val="605048"/>
              </a:solidFill>
              <a:latin typeface="Times New Roman"/>
              <a:ea typeface="Times New Roman"/>
              <a:cs typeface="Times New Roman"/>
              <a:sym typeface="Times New Roman"/>
            </a:endParaRPr>
          </a:p>
        </p:txBody>
      </p:sp>
      <p:sp>
        <p:nvSpPr>
          <p:cNvPr id="335" name="Google Shape;335;p10"/>
          <p:cNvSpPr/>
          <p:nvPr/>
        </p:nvSpPr>
        <p:spPr>
          <a:xfrm rot="1025603">
            <a:off x="-1764819" y="7592620"/>
            <a:ext cx="3529638" cy="5388761"/>
          </a:xfrm>
          <a:custGeom>
            <a:rect b="b" l="l" r="r" t="t"/>
            <a:pathLst>
              <a:path extrusionOk="0" h="5388761" w="3529638">
                <a:moveTo>
                  <a:pt x="0" y="0"/>
                </a:moveTo>
                <a:lnTo>
                  <a:pt x="3529638" y="0"/>
                </a:lnTo>
                <a:lnTo>
                  <a:pt x="3529638" y="5388760"/>
                </a:lnTo>
                <a:lnTo>
                  <a:pt x="0" y="5388760"/>
                </a:lnTo>
                <a:lnTo>
                  <a:pt x="0" y="0"/>
                </a:lnTo>
                <a:close/>
              </a:path>
            </a:pathLst>
          </a:custGeom>
          <a:blipFill rotWithShape="1">
            <a:blip r:embed="rId13">
              <a:alphaModFix/>
            </a:blip>
            <a:stretch>
              <a:fillRect b="0" l="0" r="0" t="0"/>
            </a:stretch>
          </a:blipFill>
          <a:ln>
            <a:noFill/>
          </a:ln>
        </p:spPr>
      </p:sp>
      <p:sp>
        <p:nvSpPr>
          <p:cNvPr id="336" name="Google Shape;336;p10"/>
          <p:cNvSpPr/>
          <p:nvPr/>
        </p:nvSpPr>
        <p:spPr>
          <a:xfrm rot="-4808875">
            <a:off x="-2207868" y="-909253"/>
            <a:ext cx="3944942" cy="3875906"/>
          </a:xfrm>
          <a:custGeom>
            <a:rect b="b" l="l" r="r" t="t"/>
            <a:pathLst>
              <a:path extrusionOk="0" h="3875906" w="3944942">
                <a:moveTo>
                  <a:pt x="0" y="0"/>
                </a:moveTo>
                <a:lnTo>
                  <a:pt x="3944942" y="0"/>
                </a:lnTo>
                <a:lnTo>
                  <a:pt x="3944942" y="3875906"/>
                </a:lnTo>
                <a:lnTo>
                  <a:pt x="0" y="3875906"/>
                </a:lnTo>
                <a:lnTo>
                  <a:pt x="0" y="0"/>
                </a:lnTo>
                <a:close/>
              </a:path>
            </a:pathLst>
          </a:custGeom>
          <a:blipFill rotWithShape="1">
            <a:blip r:embed="rId14">
              <a:alphaModFix/>
            </a:blip>
            <a:stretch>
              <a:fillRect b="0" l="0" r="0" t="0"/>
            </a:stretch>
          </a:blipFill>
          <a:ln>
            <a:noFill/>
          </a:ln>
        </p:spPr>
      </p:sp>
      <p:sp>
        <p:nvSpPr>
          <p:cNvPr id="337" name="Google Shape;337;p10"/>
          <p:cNvSpPr/>
          <p:nvPr/>
        </p:nvSpPr>
        <p:spPr>
          <a:xfrm>
            <a:off x="2000200" y="1643038"/>
            <a:ext cx="3714776" cy="364333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a:t>
            </a:r>
            <a:endParaRPr b="1" baseline="-25000" sz="4400">
              <a:solidFill>
                <a:schemeClr val="lt1"/>
              </a:solidFill>
              <a:latin typeface="Calibri"/>
              <a:ea typeface="Calibri"/>
              <a:cs typeface="Calibri"/>
              <a:sym typeface="Calibri"/>
            </a:endParaRPr>
          </a:p>
        </p:txBody>
      </p:sp>
      <p:sp>
        <p:nvSpPr>
          <p:cNvPr id="338" name="Google Shape;338;p10"/>
          <p:cNvSpPr/>
          <p:nvPr/>
        </p:nvSpPr>
        <p:spPr>
          <a:xfrm>
            <a:off x="7143736" y="1571600"/>
            <a:ext cx="3786214" cy="378621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 and __________</a:t>
            </a:r>
            <a:endParaRPr b="1" sz="4400">
              <a:solidFill>
                <a:schemeClr val="lt1"/>
              </a:solidFill>
              <a:latin typeface="Calibri"/>
              <a:ea typeface="Calibri"/>
              <a:cs typeface="Calibri"/>
              <a:sym typeface="Calibri"/>
            </a:endParaRPr>
          </a:p>
        </p:txBody>
      </p:sp>
      <p:sp>
        <p:nvSpPr>
          <p:cNvPr id="339" name="Google Shape;339;p10"/>
          <p:cNvSpPr/>
          <p:nvPr/>
        </p:nvSpPr>
        <p:spPr>
          <a:xfrm>
            <a:off x="12358710" y="1571600"/>
            <a:ext cx="3857652" cy="378621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 or __________or __________ or __________</a:t>
            </a:r>
            <a:endParaRPr b="1" sz="4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345" name="Google Shape;345;p11"/>
          <p:cNvGrpSpPr/>
          <p:nvPr/>
        </p:nvGrpSpPr>
        <p:grpSpPr>
          <a:xfrm rot="-999611">
            <a:off x="5202483" y="2340477"/>
            <a:ext cx="10183769" cy="7053203"/>
            <a:chOff x="0" y="0"/>
            <a:chExt cx="3429000" cy="2374900"/>
          </a:xfrm>
        </p:grpSpPr>
        <p:sp>
          <p:nvSpPr>
            <p:cNvPr id="346" name="Google Shape;346;p11"/>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348" name="Google Shape;348;p11"/>
          <p:cNvGrpSpPr/>
          <p:nvPr/>
        </p:nvGrpSpPr>
        <p:grpSpPr>
          <a:xfrm rot="-9718871">
            <a:off x="8926914" y="2134899"/>
            <a:ext cx="4754267" cy="7042137"/>
            <a:chOff x="0" y="0"/>
            <a:chExt cx="3194191" cy="4731314"/>
          </a:xfrm>
        </p:grpSpPr>
        <p:sp>
          <p:nvSpPr>
            <p:cNvPr id="349" name="Google Shape;349;p11"/>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6">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7">
                <a:alphaModFix/>
              </a:blip>
              <a:stretch>
                <a:fillRect b="0" l="-4321" r="-516" t="-3534"/>
              </a:stretch>
            </a:blipFill>
            <a:ln>
              <a:noFill/>
            </a:ln>
          </p:spPr>
        </p:sp>
      </p:grpSp>
      <p:sp>
        <p:nvSpPr>
          <p:cNvPr id="351" name="Google Shape;351;p11"/>
          <p:cNvSpPr/>
          <p:nvPr/>
        </p:nvSpPr>
        <p:spPr>
          <a:xfrm rot="-421960">
            <a:off x="1172839" y="1447934"/>
            <a:ext cx="11489065" cy="8305899"/>
          </a:xfrm>
          <a:custGeom>
            <a:rect b="b" l="l" r="r" t="t"/>
            <a:pathLst>
              <a:path extrusionOk="0" h="8305899" w="11302659">
                <a:moveTo>
                  <a:pt x="0" y="0"/>
                </a:moveTo>
                <a:lnTo>
                  <a:pt x="11302660" y="0"/>
                </a:lnTo>
                <a:lnTo>
                  <a:pt x="11302660" y="8305899"/>
                </a:lnTo>
                <a:lnTo>
                  <a:pt x="0" y="8305899"/>
                </a:lnTo>
                <a:lnTo>
                  <a:pt x="0" y="0"/>
                </a:lnTo>
                <a:close/>
              </a:path>
            </a:pathLst>
          </a:custGeom>
          <a:blipFill rotWithShape="1">
            <a:blip r:embed="rId8">
              <a:alphaModFix/>
            </a:blip>
            <a:stretch>
              <a:fillRect b="0" l="0" r="0" t="0"/>
            </a:stretch>
          </a:blipFill>
          <a:ln>
            <a:noFill/>
          </a:ln>
        </p:spPr>
      </p:sp>
      <p:sp>
        <p:nvSpPr>
          <p:cNvPr id="352" name="Google Shape;352;p11"/>
          <p:cNvSpPr txBox="1"/>
          <p:nvPr/>
        </p:nvSpPr>
        <p:spPr>
          <a:xfrm rot="-471420">
            <a:off x="1457089" y="2083419"/>
            <a:ext cx="8764046" cy="7402026"/>
          </a:xfrm>
          <a:prstGeom prst="rect">
            <a:avLst/>
          </a:prstGeom>
          <a:noFill/>
          <a:ln>
            <a:noFill/>
          </a:ln>
        </p:spPr>
        <p:txBody>
          <a:bodyPr anchorCtr="0" anchor="t" bIns="0" lIns="0" spcFirstLastPara="1" rIns="0" wrap="square" tIns="0">
            <a:spAutoFit/>
          </a:bodyPr>
          <a:lstStyle/>
          <a:p>
            <a:pPr indent="0" lvl="0" marL="0" marR="0" rtl="0" algn="ctr">
              <a:lnSpc>
                <a:spcPct val="310750"/>
              </a:lnSpc>
              <a:spcBef>
                <a:spcPts val="0"/>
              </a:spcBef>
              <a:spcAft>
                <a:spcPts val="0"/>
              </a:spcAft>
              <a:buNone/>
            </a:pPr>
            <a:r>
              <a:rPr b="1" lang="en-IN" sz="2800">
                <a:solidFill>
                  <a:schemeClr val="dk1"/>
                </a:solidFill>
                <a:latin typeface="Algerian"/>
                <a:ea typeface="Algerian"/>
                <a:cs typeface="Algerian"/>
                <a:sym typeface="Algerian"/>
              </a:rPr>
              <a:t>Eliminating options using verbal hints</a:t>
            </a:r>
            <a:endParaRPr/>
          </a:p>
          <a:p>
            <a:pPr indent="0" lvl="0" marL="0" marR="0" rtl="0" algn="l">
              <a:spcBef>
                <a:spcPts val="0"/>
              </a:spcBef>
              <a:spcAft>
                <a:spcPts val="0"/>
              </a:spcAft>
              <a:buNone/>
            </a:pPr>
            <a:r>
              <a:rPr lang="en-IN" sz="2800">
                <a:solidFill>
                  <a:schemeClr val="dk1"/>
                </a:solidFill>
                <a:latin typeface="Times New Roman"/>
                <a:ea typeface="Times New Roman"/>
                <a:cs typeface="Times New Roman"/>
                <a:sym typeface="Times New Roman"/>
              </a:rPr>
              <a:t>What are Verbal Hints?</a:t>
            </a:r>
            <a:endParaRPr/>
          </a:p>
          <a:p>
            <a:pPr indent="0" lvl="0" marL="0" marR="0" rtl="0" algn="l">
              <a:spcBef>
                <a:spcPts val="0"/>
              </a:spcBef>
              <a:spcAft>
                <a:spcPts val="0"/>
              </a:spcAft>
              <a:buNone/>
            </a:pPr>
            <a:r>
              <a:t/>
            </a:r>
            <a:endParaRPr i="1"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2800">
                <a:solidFill>
                  <a:schemeClr val="dk1"/>
                </a:solidFill>
                <a:latin typeface="Times New Roman"/>
                <a:ea typeface="Times New Roman"/>
                <a:cs typeface="Times New Roman"/>
                <a:sym typeface="Times New Roman"/>
              </a:rPr>
              <a:t>Verbal hints are clues embedded within a sentence or passage that help the reader determine the correct word or phrase to complete a sentence.</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2800">
                <a:solidFill>
                  <a:schemeClr val="dk1"/>
                </a:solidFill>
                <a:latin typeface="Times New Roman"/>
                <a:ea typeface="Times New Roman"/>
                <a:cs typeface="Times New Roman"/>
                <a:sym typeface="Times New Roman"/>
              </a:rPr>
              <a:t>These hints can come in various forms, such as context clues, synonyms, antonyms, and logical connectors.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2800">
                <a:solidFill>
                  <a:schemeClr val="dk1"/>
                </a:solidFill>
                <a:latin typeface="Times New Roman"/>
                <a:ea typeface="Times New Roman"/>
                <a:cs typeface="Times New Roman"/>
                <a:sym typeface="Times New Roman"/>
              </a:rPr>
              <a:t>Verbal hints guide the reader to understand the intended meaning of the sentence and choose the most appropriate option for the blank.</a:t>
            </a:r>
            <a:endParaRPr i="1" sz="2800">
              <a:solidFill>
                <a:schemeClr val="dk1"/>
              </a:solidFill>
              <a:latin typeface="Times New Roman"/>
              <a:ea typeface="Times New Roman"/>
              <a:cs typeface="Times New Roman"/>
              <a:sym typeface="Times New Roman"/>
            </a:endParaRPr>
          </a:p>
          <a:p>
            <a:pPr indent="0" lvl="0" marL="0" marR="0" rtl="0" algn="ctr">
              <a:lnSpc>
                <a:spcPct val="310750"/>
              </a:lnSpc>
              <a:spcBef>
                <a:spcPts val="0"/>
              </a:spcBef>
              <a:spcAft>
                <a:spcPts val="0"/>
              </a:spcAft>
              <a:buNone/>
            </a:pPr>
            <a:r>
              <a:t/>
            </a:r>
            <a:endParaRPr sz="2800">
              <a:solidFill>
                <a:srgbClr val="605048"/>
              </a:solidFill>
              <a:latin typeface="Arial"/>
              <a:ea typeface="Arial"/>
              <a:cs typeface="Arial"/>
              <a:sym typeface="Arial"/>
            </a:endParaRPr>
          </a:p>
        </p:txBody>
      </p:sp>
      <p:sp>
        <p:nvSpPr>
          <p:cNvPr id="353" name="Google Shape;353;p11"/>
          <p:cNvSpPr/>
          <p:nvPr/>
        </p:nvSpPr>
        <p:spPr>
          <a:xfrm rot="8718388">
            <a:off x="11706094" y="6808311"/>
            <a:ext cx="12128005" cy="7794293"/>
          </a:xfrm>
          <a:custGeom>
            <a:rect b="b" l="l" r="r" t="t"/>
            <a:pathLst>
              <a:path extrusionOk="0" h="7794293" w="12128005">
                <a:moveTo>
                  <a:pt x="0" y="0"/>
                </a:moveTo>
                <a:lnTo>
                  <a:pt x="12128005" y="0"/>
                </a:lnTo>
                <a:lnTo>
                  <a:pt x="12128005" y="7794294"/>
                </a:lnTo>
                <a:lnTo>
                  <a:pt x="0" y="7794294"/>
                </a:lnTo>
                <a:lnTo>
                  <a:pt x="0" y="0"/>
                </a:lnTo>
                <a:close/>
              </a:path>
            </a:pathLst>
          </a:custGeom>
          <a:blipFill rotWithShape="1">
            <a:blip r:embed="rId9">
              <a:alphaModFix/>
            </a:blip>
            <a:stretch>
              <a:fillRect b="0" l="0" r="0" t="0"/>
            </a:stretch>
          </a:blipFill>
          <a:ln>
            <a:noFill/>
          </a:ln>
        </p:spPr>
      </p:sp>
      <p:grpSp>
        <p:nvGrpSpPr>
          <p:cNvPr id="354" name="Google Shape;354;p11"/>
          <p:cNvGrpSpPr/>
          <p:nvPr/>
        </p:nvGrpSpPr>
        <p:grpSpPr>
          <a:xfrm rot="588402">
            <a:off x="10424312" y="3730792"/>
            <a:ext cx="4870333" cy="4833662"/>
            <a:chOff x="0" y="0"/>
            <a:chExt cx="6493777" cy="6444882"/>
          </a:xfrm>
        </p:grpSpPr>
        <p:sp>
          <p:nvSpPr>
            <p:cNvPr id="355" name="Google Shape;355;p11"/>
            <p:cNvSpPr/>
            <p:nvPr/>
          </p:nvSpPr>
          <p:spPr>
            <a:xfrm>
              <a:off x="0" y="0"/>
              <a:ext cx="6493777" cy="6444882"/>
            </a:xfrm>
            <a:custGeom>
              <a:rect b="b" l="l" r="r" t="t"/>
              <a:pathLst>
                <a:path extrusionOk="0" h="6444882" w="6493777">
                  <a:moveTo>
                    <a:pt x="0" y="0"/>
                  </a:moveTo>
                  <a:lnTo>
                    <a:pt x="6493777" y="0"/>
                  </a:lnTo>
                  <a:lnTo>
                    <a:pt x="6493777" y="6444882"/>
                  </a:lnTo>
                  <a:lnTo>
                    <a:pt x="0" y="6444882"/>
                  </a:lnTo>
                  <a:lnTo>
                    <a:pt x="0" y="0"/>
                  </a:lnTo>
                  <a:close/>
                </a:path>
              </a:pathLst>
            </a:custGeom>
            <a:blipFill rotWithShape="1">
              <a:blip r:embed="rId10">
                <a:alphaModFix/>
              </a:blip>
              <a:stretch>
                <a:fillRect b="-7754" l="-32864" r="-29903" t="-4173"/>
              </a:stretch>
            </a:blipFill>
            <a:ln>
              <a:noFill/>
            </a:ln>
          </p:spPr>
        </p:sp>
        <p:sp>
          <p:nvSpPr>
            <p:cNvPr id="356" name="Google Shape;356;p11"/>
            <p:cNvSpPr/>
            <p:nvPr/>
          </p:nvSpPr>
          <p:spPr>
            <a:xfrm>
              <a:off x="450293" y="457936"/>
              <a:ext cx="5587881" cy="5553872"/>
            </a:xfrm>
            <a:custGeom>
              <a:rect b="b" l="l" r="r" t="t"/>
              <a:pathLst>
                <a:path extrusionOk="0" h="5553872" w="5587881">
                  <a:moveTo>
                    <a:pt x="0" y="0"/>
                  </a:moveTo>
                  <a:lnTo>
                    <a:pt x="5587881" y="0"/>
                  </a:lnTo>
                  <a:lnTo>
                    <a:pt x="5587881" y="5553872"/>
                  </a:lnTo>
                  <a:lnTo>
                    <a:pt x="0" y="5553872"/>
                  </a:lnTo>
                  <a:lnTo>
                    <a:pt x="0" y="0"/>
                  </a:lnTo>
                  <a:close/>
                </a:path>
              </a:pathLst>
            </a:custGeom>
            <a:blipFill rotWithShape="1">
              <a:blip r:embed="rId11">
                <a:alphaModFix/>
              </a:blip>
              <a:stretch>
                <a:fillRect b="0" l="-24870" r="-24870" t="0"/>
              </a:stretch>
            </a:blipFill>
            <a:ln>
              <a:noFill/>
            </a:ln>
          </p:spPr>
        </p:sp>
      </p:grpSp>
      <p:sp>
        <p:nvSpPr>
          <p:cNvPr id="357" name="Google Shape;357;p11"/>
          <p:cNvSpPr/>
          <p:nvPr/>
        </p:nvSpPr>
        <p:spPr>
          <a:xfrm rot="-3251596">
            <a:off x="16227377" y="-1064677"/>
            <a:ext cx="3085439" cy="7167733"/>
          </a:xfrm>
          <a:custGeom>
            <a:rect b="b" l="l" r="r" t="t"/>
            <a:pathLst>
              <a:path extrusionOk="0" h="7167733" w="3085439">
                <a:moveTo>
                  <a:pt x="0" y="0"/>
                </a:moveTo>
                <a:lnTo>
                  <a:pt x="3085439" y="0"/>
                </a:lnTo>
                <a:lnTo>
                  <a:pt x="3085439" y="7167733"/>
                </a:lnTo>
                <a:lnTo>
                  <a:pt x="0" y="7167733"/>
                </a:lnTo>
                <a:lnTo>
                  <a:pt x="0" y="0"/>
                </a:lnTo>
                <a:close/>
              </a:path>
            </a:pathLst>
          </a:custGeom>
          <a:blipFill rotWithShape="1">
            <a:blip r:embed="rId12">
              <a:alphaModFix/>
            </a:blip>
            <a:stretch>
              <a:fillRect b="0" l="-36932" r="-17835" t="0"/>
            </a:stretch>
          </a:blipFill>
          <a:ln>
            <a:noFill/>
          </a:ln>
        </p:spPr>
      </p:sp>
      <p:sp>
        <p:nvSpPr>
          <p:cNvPr id="358" name="Google Shape;358;p11"/>
          <p:cNvSpPr/>
          <p:nvPr/>
        </p:nvSpPr>
        <p:spPr>
          <a:xfrm rot="-856592">
            <a:off x="15465896" y="7138800"/>
            <a:ext cx="3586808" cy="5383577"/>
          </a:xfrm>
          <a:custGeom>
            <a:rect b="b" l="l" r="r" t="t"/>
            <a:pathLst>
              <a:path extrusionOk="0" h="5383577" w="3586808">
                <a:moveTo>
                  <a:pt x="0" y="0"/>
                </a:moveTo>
                <a:lnTo>
                  <a:pt x="3586808" y="0"/>
                </a:lnTo>
                <a:lnTo>
                  <a:pt x="3586808" y="5383577"/>
                </a:lnTo>
                <a:lnTo>
                  <a:pt x="0" y="5383577"/>
                </a:lnTo>
                <a:lnTo>
                  <a:pt x="0" y="0"/>
                </a:lnTo>
                <a:close/>
              </a:path>
            </a:pathLst>
          </a:custGeom>
          <a:blipFill rotWithShape="1">
            <a:blip r:embed="rId13">
              <a:alphaModFix/>
            </a:blip>
            <a:stretch>
              <a:fillRect b="0" l="0" r="0" t="0"/>
            </a:stretch>
          </a:blipFill>
          <a:ln>
            <a:noFill/>
          </a:ln>
        </p:spPr>
      </p:sp>
      <p:sp>
        <p:nvSpPr>
          <p:cNvPr id="359" name="Google Shape;359;p11"/>
          <p:cNvSpPr/>
          <p:nvPr/>
        </p:nvSpPr>
        <p:spPr>
          <a:xfrm rot="27259">
            <a:off x="6045169" y="1048914"/>
            <a:ext cx="1077748" cy="1098342"/>
          </a:xfrm>
          <a:custGeom>
            <a:rect b="b" l="l" r="r" t="t"/>
            <a:pathLst>
              <a:path extrusionOk="0" h="1098342" w="1077748">
                <a:moveTo>
                  <a:pt x="0" y="0"/>
                </a:moveTo>
                <a:lnTo>
                  <a:pt x="1077748" y="0"/>
                </a:lnTo>
                <a:lnTo>
                  <a:pt x="1077748" y="1098342"/>
                </a:lnTo>
                <a:lnTo>
                  <a:pt x="0" y="1098342"/>
                </a:lnTo>
                <a:lnTo>
                  <a:pt x="0" y="0"/>
                </a:lnTo>
                <a:close/>
              </a:path>
            </a:pathLst>
          </a:custGeom>
          <a:blipFill rotWithShape="1">
            <a:blip r:embed="rId14">
              <a:alphaModFix/>
            </a:blip>
            <a:stretch>
              <a:fillRect b="0" l="0" r="0" t="0"/>
            </a:stretch>
          </a:blipFill>
          <a:ln>
            <a:noFill/>
          </a:ln>
        </p:spPr>
      </p:sp>
      <p:sp>
        <p:nvSpPr>
          <p:cNvPr id="360" name="Google Shape;360;p11"/>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15">
              <a:alphaModFix/>
            </a:blip>
            <a:stretch>
              <a:fillRect b="0" l="0" r="0" t="0"/>
            </a:stretch>
          </a:blipFill>
          <a:ln>
            <a:noFill/>
          </a:ln>
        </p:spPr>
      </p:sp>
      <p:sp>
        <p:nvSpPr>
          <p:cNvPr id="361" name="Google Shape;361;p11"/>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16">
              <a:alphaModFix/>
            </a:blip>
            <a:stretch>
              <a:fillRect b="0" l="0" r="0" t="0"/>
            </a:stretch>
          </a:blipFill>
          <a:ln>
            <a:noFill/>
          </a:ln>
        </p:spPr>
      </p:sp>
      <p:sp>
        <p:nvSpPr>
          <p:cNvPr id="362" name="Google Shape;362;p11"/>
          <p:cNvSpPr txBox="1"/>
          <p:nvPr/>
        </p:nvSpPr>
        <p:spPr>
          <a:xfrm rot="-260771">
            <a:off x="1646524" y="5477738"/>
            <a:ext cx="9018614" cy="15106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IN"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indent="0" lvl="0" marL="0" marR="0" rtl="0" algn="ctr">
              <a:lnSpc>
                <a:spcPct val="140013"/>
              </a:lnSpc>
              <a:spcBef>
                <a:spcPts val="0"/>
              </a:spcBef>
              <a:spcAft>
                <a:spcPts val="0"/>
              </a:spcAft>
              <a:buNone/>
            </a:pPr>
            <a:r>
              <a:t/>
            </a:r>
            <a:endParaRPr sz="2899">
              <a:solidFill>
                <a:srgbClr val="605048"/>
              </a:solidFill>
              <a:latin typeface="Arial"/>
              <a:ea typeface="Arial"/>
              <a:cs typeface="Arial"/>
              <a:sym typeface="Arial"/>
            </a:endParaRPr>
          </a:p>
        </p:txBody>
      </p:sp>
      <p:pic>
        <p:nvPicPr>
          <p:cNvPr descr="40db558e94d096978e72cc0bed1de70f.jpg" id="363" name="Google Shape;363;p11"/>
          <p:cNvPicPr preferRelativeResize="0"/>
          <p:nvPr/>
        </p:nvPicPr>
        <p:blipFill rotWithShape="1">
          <a:blip r:embed="rId17">
            <a:alphaModFix/>
          </a:blip>
          <a:srcRect b="0" l="0" r="0" t="0"/>
          <a:stretch/>
        </p:blipFill>
        <p:spPr>
          <a:xfrm rot="597394">
            <a:off x="10748002" y="4081127"/>
            <a:ext cx="4216869" cy="42231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12"/>
          <p:cNvSpPr txBox="1"/>
          <p:nvPr/>
        </p:nvSpPr>
        <p:spPr>
          <a:xfrm>
            <a:off x="2158316" y="0"/>
            <a:ext cx="13971368" cy="10534676"/>
          </a:xfrm>
          <a:prstGeom prst="rect">
            <a:avLst/>
          </a:prstGeom>
          <a:noFill/>
          <a:ln>
            <a:noFill/>
          </a:ln>
        </p:spPr>
        <p:txBody>
          <a:bodyPr anchorCtr="0" anchor="t" bIns="0" lIns="0" spcFirstLastPara="1" rIns="0" wrap="square" tIns="0">
            <a:spAutoFit/>
          </a:bodyPr>
          <a:lstStyle/>
          <a:p>
            <a:pPr indent="0" lvl="0" marL="0" marR="0" rtl="0" algn="ctr">
              <a:lnSpc>
                <a:spcPct val="180474"/>
              </a:lnSpc>
              <a:spcBef>
                <a:spcPts val="0"/>
              </a:spcBef>
              <a:spcAft>
                <a:spcPts val="0"/>
              </a:spcAft>
              <a:buNone/>
            </a:pPr>
            <a:r>
              <a:rPr b="1" lang="en-IN" sz="4000">
                <a:solidFill>
                  <a:schemeClr val="dk1"/>
                </a:solidFill>
                <a:latin typeface="Algerian"/>
                <a:ea typeface="Algerian"/>
                <a:cs typeface="Algerian"/>
                <a:sym typeface="Algerian"/>
              </a:rPr>
              <a:t>How Verbal Hints Aid in Sentence Completion</a:t>
            </a:r>
            <a:endParaRPr sz="40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370" name="Google Shape;370;p12"/>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371" name="Google Shape;371;p12"/>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372" name="Google Shape;372;p12"/>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373" name="Google Shape;373;p12"/>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
        <p:nvSpPr>
          <p:cNvPr id="374" name="Google Shape;374;p12"/>
          <p:cNvSpPr/>
          <p:nvPr/>
        </p:nvSpPr>
        <p:spPr>
          <a:xfrm>
            <a:off x="2786018" y="1571600"/>
            <a:ext cx="12192000" cy="8286772"/>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52400" lvl="1" marL="114300" marR="0" rtl="0" algn="l">
              <a:lnSpc>
                <a:spcPct val="75000"/>
              </a:lnSpc>
              <a:spcBef>
                <a:spcPts val="0"/>
              </a:spcBef>
              <a:spcAft>
                <a:spcPts val="0"/>
              </a:spcAft>
              <a:buClr>
                <a:schemeClr val="dk1"/>
              </a:buClr>
              <a:buSzPts val="2400"/>
              <a:buFont typeface="Calibri"/>
              <a:buChar char="•"/>
            </a:pPr>
            <a:r>
              <a:rPr b="0" i="0" lang="en-IN" sz="2400" u="none" cap="none" strike="noStrike">
                <a:solidFill>
                  <a:schemeClr val="dk1"/>
                </a:solidFill>
                <a:latin typeface="Calibri"/>
                <a:ea typeface="Calibri"/>
                <a:cs typeface="Calibri"/>
                <a:sym typeface="Calibri"/>
              </a:rPr>
              <a:t>C</a:t>
            </a:r>
            <a:r>
              <a:rPr b="0" i="0" lang="en-IN" sz="3300" u="none" cap="none" strike="noStrike">
                <a:solidFill>
                  <a:schemeClr val="dk1"/>
                </a:solidFill>
                <a:latin typeface="Calibri"/>
                <a:ea typeface="Calibri"/>
                <a:cs typeface="Calibri"/>
                <a:sym typeface="Calibri"/>
              </a:rPr>
              <a:t>ontextual information that helps the reader understand the overall meaning of the sentence.</a:t>
            </a:r>
            <a:endParaRPr b="0" i="0" sz="3300" u="none" cap="none" strike="noStrike">
              <a:solidFill>
                <a:schemeClr val="dk1"/>
              </a:solidFill>
              <a:latin typeface="Calibri"/>
              <a:ea typeface="Calibri"/>
              <a:cs typeface="Calibri"/>
              <a:sym typeface="Calibri"/>
            </a:endParaRPr>
          </a:p>
          <a:p>
            <a:pPr indent="-234950" lvl="2" marL="228600" marR="0" rtl="0" algn="l">
              <a:lnSpc>
                <a:spcPct val="75000"/>
              </a:lnSpc>
              <a:spcBef>
                <a:spcPts val="240"/>
              </a:spcBef>
              <a:spcAft>
                <a:spcPts val="0"/>
              </a:spcAft>
              <a:buClr>
                <a:schemeClr val="dk1"/>
              </a:buClr>
              <a:buSzPts val="3700"/>
              <a:buFont typeface="Times New Roman"/>
              <a:buChar char="•"/>
            </a:pPr>
            <a:r>
              <a:rPr b="1" i="0" lang="en-IN" sz="3700" u="none" cap="none" strike="noStrike">
                <a:solidFill>
                  <a:schemeClr val="dk1"/>
                </a:solidFill>
                <a:latin typeface="Times New Roman"/>
                <a:ea typeface="Times New Roman"/>
                <a:cs typeface="Times New Roman"/>
                <a:sym typeface="Times New Roman"/>
              </a:rPr>
              <a:t>Providing Context</a:t>
            </a:r>
            <a:endParaRPr b="0" i="0" sz="3700" u="none" cap="none" strike="noStrike">
              <a:solidFill>
                <a:schemeClr val="dk1"/>
              </a:solidFill>
              <a:latin typeface="Times New Roman"/>
              <a:ea typeface="Times New Roman"/>
              <a:cs typeface="Times New Roman"/>
              <a:sym typeface="Times New Roman"/>
            </a:endParaRPr>
          </a:p>
          <a:p>
            <a:pPr indent="0" lvl="2" marL="228600" marR="0" rtl="0" algn="l">
              <a:lnSpc>
                <a:spcPct val="75000"/>
              </a:lnSpc>
              <a:spcBef>
                <a:spcPts val="280"/>
              </a:spcBef>
              <a:spcAft>
                <a:spcPts val="0"/>
              </a:spcAft>
              <a:buClr>
                <a:schemeClr val="dk1"/>
              </a:buClr>
              <a:buSzPts val="2700"/>
              <a:buFont typeface="Calibri"/>
              <a:buNone/>
            </a:pPr>
            <a:r>
              <a:t/>
            </a:r>
            <a:endParaRPr b="0" i="0" sz="3600" u="none" cap="none" strike="noStrike">
              <a:solidFill>
                <a:schemeClr val="dk1"/>
              </a:solidFill>
              <a:latin typeface="Calibri"/>
              <a:ea typeface="Calibri"/>
              <a:cs typeface="Calibri"/>
              <a:sym typeface="Calibri"/>
            </a:endParaRPr>
          </a:p>
          <a:p>
            <a:pPr indent="-209550" lvl="1" marL="114300" marR="0" rtl="0" algn="l">
              <a:lnSpc>
                <a:spcPct val="75000"/>
              </a:lnSpc>
              <a:spcBef>
                <a:spcPts val="270"/>
              </a:spcBef>
              <a:spcAft>
                <a:spcPts val="0"/>
              </a:spcAft>
              <a:buClr>
                <a:schemeClr val="dk1"/>
              </a:buClr>
              <a:buSzPts val="3300"/>
              <a:buFont typeface="Calibri"/>
              <a:buChar char="•"/>
            </a:pPr>
            <a:r>
              <a:rPr b="0" i="0" lang="en-IN" sz="3300" u="none" cap="none" strike="noStrike">
                <a:solidFill>
                  <a:schemeClr val="dk1"/>
                </a:solidFill>
                <a:latin typeface="Calibri"/>
                <a:ea typeface="Calibri"/>
                <a:cs typeface="Calibri"/>
                <a:sym typeface="Calibri"/>
              </a:rPr>
              <a:t>Indicating whether the words should be similar, opposite, or logically connected.</a:t>
            </a:r>
            <a:endParaRPr b="0" i="0" sz="3300" u="none" cap="none" strike="noStrike">
              <a:solidFill>
                <a:schemeClr val="dk1"/>
              </a:solidFill>
              <a:latin typeface="Calibri"/>
              <a:ea typeface="Calibri"/>
              <a:cs typeface="Calibri"/>
              <a:sym typeface="Calibri"/>
            </a:endParaRPr>
          </a:p>
          <a:p>
            <a:pPr indent="-234950" lvl="2" marL="228600" marR="0" rtl="0" algn="l">
              <a:lnSpc>
                <a:spcPct val="75000"/>
              </a:lnSpc>
              <a:spcBef>
                <a:spcPts val="240"/>
              </a:spcBef>
              <a:spcAft>
                <a:spcPts val="0"/>
              </a:spcAft>
              <a:buClr>
                <a:schemeClr val="dk1"/>
              </a:buClr>
              <a:buSzPts val="3700"/>
              <a:buFont typeface="Times New Roman"/>
              <a:buChar char="•"/>
            </a:pPr>
            <a:r>
              <a:rPr b="1" i="0" lang="en-IN" sz="3700" u="none" cap="none" strike="noStrike">
                <a:solidFill>
                  <a:schemeClr val="dk1"/>
                </a:solidFill>
                <a:latin typeface="Times New Roman"/>
                <a:ea typeface="Times New Roman"/>
                <a:cs typeface="Times New Roman"/>
                <a:sym typeface="Times New Roman"/>
              </a:rPr>
              <a:t>Clarifying Relationships</a:t>
            </a:r>
            <a:endParaRPr b="0" i="0" sz="3700" u="none" cap="none" strike="noStrike">
              <a:solidFill>
                <a:schemeClr val="dk1"/>
              </a:solidFill>
              <a:latin typeface="Times New Roman"/>
              <a:ea typeface="Times New Roman"/>
              <a:cs typeface="Times New Roman"/>
              <a:sym typeface="Times New Roman"/>
            </a:endParaRPr>
          </a:p>
          <a:p>
            <a:pPr indent="-209550" lvl="1" marL="114300" marR="0" rtl="0" algn="l">
              <a:lnSpc>
                <a:spcPct val="75000"/>
              </a:lnSpc>
              <a:spcBef>
                <a:spcPts val="280"/>
              </a:spcBef>
              <a:spcAft>
                <a:spcPts val="0"/>
              </a:spcAft>
              <a:buClr>
                <a:schemeClr val="dk1"/>
              </a:buClr>
              <a:buSzPts val="3300"/>
              <a:buFont typeface="Calibri"/>
              <a:buChar char="•"/>
            </a:pPr>
            <a:r>
              <a:rPr b="0" i="0" lang="en-IN" sz="3300" u="none" cap="none" strike="noStrike">
                <a:solidFill>
                  <a:schemeClr val="dk1"/>
                </a:solidFill>
                <a:latin typeface="Calibri"/>
                <a:ea typeface="Calibri"/>
                <a:cs typeface="Calibri"/>
                <a:sym typeface="Calibri"/>
              </a:rPr>
              <a:t>Making connections between different parts of the text lead to a more coherent understanding.</a:t>
            </a:r>
            <a:endParaRPr b="0" i="0" sz="3300" u="none" cap="none" strike="noStrike">
              <a:solidFill>
                <a:schemeClr val="dk1"/>
              </a:solidFill>
              <a:latin typeface="Calibri"/>
              <a:ea typeface="Calibri"/>
              <a:cs typeface="Calibri"/>
              <a:sym typeface="Calibri"/>
            </a:endParaRPr>
          </a:p>
          <a:p>
            <a:pPr indent="-171450" lvl="2" marL="228600" marR="0" rtl="0" algn="l">
              <a:lnSpc>
                <a:spcPct val="75000"/>
              </a:lnSpc>
              <a:spcBef>
                <a:spcPts val="240"/>
              </a:spcBef>
              <a:spcAft>
                <a:spcPts val="0"/>
              </a:spcAft>
              <a:buClr>
                <a:schemeClr val="dk1"/>
              </a:buClr>
              <a:buSzPts val="2700"/>
              <a:buFont typeface="Times New Roman"/>
              <a:buChar char="•"/>
            </a:pPr>
            <a:r>
              <a:rPr b="1" i="0" lang="en-IN" sz="2700" u="none" cap="none" strike="noStrike">
                <a:solidFill>
                  <a:schemeClr val="dk1"/>
                </a:solidFill>
                <a:latin typeface="Times New Roman"/>
                <a:ea typeface="Times New Roman"/>
                <a:cs typeface="Times New Roman"/>
                <a:sym typeface="Times New Roman"/>
              </a:rPr>
              <a:t>Enhancing Comprehension</a:t>
            </a:r>
            <a:endParaRPr b="0" i="0" sz="2700" u="none" cap="none" strike="noStrike">
              <a:solidFill>
                <a:schemeClr val="dk1"/>
              </a:solidFill>
              <a:latin typeface="Times New Roman"/>
              <a:ea typeface="Times New Roman"/>
              <a:cs typeface="Times New Roman"/>
              <a:sym typeface="Times New Roman"/>
            </a:endParaRPr>
          </a:p>
          <a:p>
            <a:pPr indent="-209550" lvl="1" marL="114300" marR="0" rtl="0" algn="l">
              <a:lnSpc>
                <a:spcPct val="75000"/>
              </a:lnSpc>
              <a:spcBef>
                <a:spcPts val="180"/>
              </a:spcBef>
              <a:spcAft>
                <a:spcPts val="0"/>
              </a:spcAft>
              <a:buClr>
                <a:schemeClr val="dk1"/>
              </a:buClr>
              <a:buSzPts val="3300"/>
              <a:buFont typeface="Calibri"/>
              <a:buChar char="•"/>
            </a:pPr>
            <a:r>
              <a:rPr b="0" i="0" lang="en-IN" sz="3300" u="none" cap="none" strike="noStrike">
                <a:solidFill>
                  <a:schemeClr val="dk1"/>
                </a:solidFill>
                <a:latin typeface="Calibri"/>
                <a:ea typeface="Calibri"/>
                <a:cs typeface="Calibri"/>
                <a:sym typeface="Calibri"/>
              </a:rPr>
              <a:t>Eliminating choices that do not fit the context or logical flow of the sentence.</a:t>
            </a:r>
            <a:endParaRPr b="0" i="0" sz="3300" u="none" cap="none" strike="noStrike">
              <a:solidFill>
                <a:schemeClr val="dk1"/>
              </a:solidFill>
              <a:latin typeface="Calibri"/>
              <a:ea typeface="Calibri"/>
              <a:cs typeface="Calibri"/>
              <a:sym typeface="Calibri"/>
            </a:endParaRPr>
          </a:p>
          <a:p>
            <a:pPr indent="-234950" lvl="2" marL="228600" marR="0" rtl="0" algn="l">
              <a:lnSpc>
                <a:spcPct val="75000"/>
              </a:lnSpc>
              <a:spcBef>
                <a:spcPts val="240"/>
              </a:spcBef>
              <a:spcAft>
                <a:spcPts val="0"/>
              </a:spcAft>
              <a:buClr>
                <a:schemeClr val="dk1"/>
              </a:buClr>
              <a:buSzPts val="3700"/>
              <a:buFont typeface="Times New Roman"/>
              <a:buChar char="•"/>
            </a:pPr>
            <a:r>
              <a:rPr b="1" i="0" lang="en-IN" sz="3700" u="none" cap="none" strike="noStrike">
                <a:solidFill>
                  <a:schemeClr val="dk1"/>
                </a:solidFill>
                <a:latin typeface="Times New Roman"/>
                <a:ea typeface="Times New Roman"/>
                <a:cs typeface="Times New Roman"/>
                <a:sym typeface="Times New Roman"/>
              </a:rPr>
              <a:t>Eliminating Incorrect Options</a:t>
            </a:r>
            <a:endParaRPr b="0" i="0" sz="37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13"/>
          <p:cNvSpPr txBox="1"/>
          <p:nvPr/>
        </p:nvSpPr>
        <p:spPr>
          <a:xfrm>
            <a:off x="2158316" y="785783"/>
            <a:ext cx="13971368" cy="14034611"/>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Types of Verbal Hints</a:t>
            </a:r>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381" name="Google Shape;381;p13"/>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382" name="Google Shape;382;p13"/>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383" name="Google Shape;383;p13"/>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384" name="Google Shape;384;p13"/>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
        <p:nvSpPr>
          <p:cNvPr id="385" name="Google Shape;385;p13"/>
          <p:cNvSpPr/>
          <p:nvPr/>
        </p:nvSpPr>
        <p:spPr>
          <a:xfrm>
            <a:off x="4806695" y="2962917"/>
            <a:ext cx="12192000" cy="764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260350" lvl="1" marL="114300" marR="0" rtl="0" algn="l">
              <a:lnSpc>
                <a:spcPct val="75000"/>
              </a:lnSpc>
              <a:spcBef>
                <a:spcPts val="0"/>
              </a:spcBef>
              <a:spcAft>
                <a:spcPts val="0"/>
              </a:spcAft>
              <a:buClr>
                <a:schemeClr val="dk1"/>
              </a:buClr>
              <a:buSzPts val="4100"/>
              <a:buFont typeface="Times New Roman"/>
              <a:buChar char="•"/>
            </a:pPr>
            <a:r>
              <a:rPr b="1" i="0" lang="en-IN" sz="4100" u="none" cap="none" strike="noStrike">
                <a:solidFill>
                  <a:schemeClr val="dk1"/>
                </a:solidFill>
                <a:latin typeface="Times New Roman"/>
                <a:ea typeface="Times New Roman"/>
                <a:cs typeface="Times New Roman"/>
                <a:sym typeface="Times New Roman"/>
              </a:rPr>
              <a:t>Contextual Clues</a:t>
            </a:r>
            <a:endParaRPr b="0" i="0" sz="4100" u="none" cap="none" strike="noStrike">
              <a:solidFill>
                <a:schemeClr val="dk1"/>
              </a:solidFill>
              <a:latin typeface="Times New Roman"/>
              <a:ea typeface="Times New Roman"/>
              <a:cs typeface="Times New Roman"/>
              <a:sym typeface="Times New Roman"/>
            </a:endParaRPr>
          </a:p>
          <a:p>
            <a:pPr indent="0" lvl="1" marL="114300" marR="0" rtl="0" algn="l">
              <a:lnSpc>
                <a:spcPct val="75000"/>
              </a:lnSpc>
              <a:spcBef>
                <a:spcPts val="180"/>
              </a:spcBef>
              <a:spcAft>
                <a:spcPts val="0"/>
              </a:spcAft>
              <a:buClr>
                <a:schemeClr val="dk1"/>
              </a:buClr>
              <a:buSzPts val="1800"/>
              <a:buFont typeface="Calibri"/>
              <a:buNone/>
            </a:pPr>
            <a:r>
              <a:t/>
            </a:r>
            <a:endParaRPr b="0" i="0" sz="4100" u="none" cap="none" strike="noStrike">
              <a:solidFill>
                <a:schemeClr val="dk1"/>
              </a:solidFill>
              <a:latin typeface="Calibri"/>
              <a:ea typeface="Calibri"/>
              <a:cs typeface="Calibri"/>
              <a:sym typeface="Calibri"/>
            </a:endParaRPr>
          </a:p>
          <a:p>
            <a:pPr indent="-260350" lvl="1" marL="114300" marR="0" rtl="0" algn="l">
              <a:lnSpc>
                <a:spcPct val="75000"/>
              </a:lnSpc>
              <a:spcBef>
                <a:spcPts val="180"/>
              </a:spcBef>
              <a:spcAft>
                <a:spcPts val="0"/>
              </a:spcAft>
              <a:buClr>
                <a:schemeClr val="dk1"/>
              </a:buClr>
              <a:buSzPts val="4100"/>
              <a:buFont typeface="Times New Roman"/>
              <a:buChar char="•"/>
            </a:pPr>
            <a:r>
              <a:rPr b="1" i="0" lang="en-IN" sz="4100" u="none" cap="none" strike="noStrike">
                <a:solidFill>
                  <a:schemeClr val="dk1"/>
                </a:solidFill>
                <a:latin typeface="Times New Roman"/>
                <a:ea typeface="Times New Roman"/>
                <a:cs typeface="Times New Roman"/>
                <a:sym typeface="Times New Roman"/>
              </a:rPr>
              <a:t>Logical Connections</a:t>
            </a:r>
            <a:endParaRPr b="0" i="0" sz="4100" u="none" cap="none" strike="noStrike">
              <a:solidFill>
                <a:schemeClr val="dk1"/>
              </a:solidFill>
              <a:latin typeface="Times New Roman"/>
              <a:ea typeface="Times New Roman"/>
              <a:cs typeface="Times New Roman"/>
              <a:sym typeface="Times New Roman"/>
            </a:endParaRPr>
          </a:p>
          <a:p>
            <a:pPr indent="-260350" lvl="1" marL="114300" marR="0" rtl="0" algn="l">
              <a:lnSpc>
                <a:spcPct val="75000"/>
              </a:lnSpc>
              <a:spcBef>
                <a:spcPts val="180"/>
              </a:spcBef>
              <a:spcAft>
                <a:spcPts val="0"/>
              </a:spcAft>
              <a:buClr>
                <a:schemeClr val="dk1"/>
              </a:buClr>
              <a:buSzPts val="4100"/>
              <a:buFont typeface="Times New Roman"/>
              <a:buChar char="•"/>
            </a:pPr>
            <a:r>
              <a:rPr b="1" i="0" lang="en-IN" sz="4100" u="none" cap="none" strike="noStrike">
                <a:solidFill>
                  <a:schemeClr val="dk1"/>
                </a:solidFill>
                <a:latin typeface="Times New Roman"/>
                <a:ea typeface="Times New Roman"/>
                <a:cs typeface="Times New Roman"/>
                <a:sym typeface="Times New Roman"/>
              </a:rPr>
              <a:t>Examples and Explanations</a:t>
            </a:r>
            <a:endParaRPr b="0" i="0" sz="4100" u="none" cap="none" strike="noStrike">
              <a:solidFill>
                <a:schemeClr val="dk1"/>
              </a:solidFill>
              <a:latin typeface="Times New Roman"/>
              <a:ea typeface="Times New Roman"/>
              <a:cs typeface="Times New Roman"/>
              <a:sym typeface="Times New Roman"/>
            </a:endParaRPr>
          </a:p>
          <a:p>
            <a:pPr indent="-260350" lvl="1" marL="114300" marR="0" rtl="0" algn="l">
              <a:lnSpc>
                <a:spcPct val="75000"/>
              </a:lnSpc>
              <a:spcBef>
                <a:spcPts val="180"/>
              </a:spcBef>
              <a:spcAft>
                <a:spcPts val="0"/>
              </a:spcAft>
              <a:buClr>
                <a:schemeClr val="dk1"/>
              </a:buClr>
              <a:buSzPts val="4100"/>
              <a:buFont typeface="Times New Roman"/>
              <a:buChar char="•"/>
            </a:pPr>
            <a:r>
              <a:rPr b="1" i="0" lang="en-IN" sz="4100" u="none" cap="none" strike="noStrike">
                <a:solidFill>
                  <a:schemeClr val="dk1"/>
                </a:solidFill>
                <a:latin typeface="Times New Roman"/>
                <a:ea typeface="Times New Roman"/>
                <a:cs typeface="Times New Roman"/>
                <a:sym typeface="Times New Roman"/>
              </a:rPr>
              <a:t>Punctuation and Grammar</a:t>
            </a:r>
            <a:endParaRPr b="0" i="0" sz="4100" u="none" cap="none" strike="noStrike">
              <a:solidFill>
                <a:schemeClr val="dk1"/>
              </a:solidFill>
              <a:latin typeface="Times New Roman"/>
              <a:ea typeface="Times New Roman"/>
              <a:cs typeface="Times New Roman"/>
              <a:sym typeface="Times New Roman"/>
            </a:endParaRPr>
          </a:p>
          <a:p>
            <a:pPr indent="-260350" lvl="1" marL="114300" marR="0" rtl="0" algn="l">
              <a:lnSpc>
                <a:spcPct val="75000"/>
              </a:lnSpc>
              <a:spcBef>
                <a:spcPts val="180"/>
              </a:spcBef>
              <a:spcAft>
                <a:spcPts val="0"/>
              </a:spcAft>
              <a:buClr>
                <a:schemeClr val="dk1"/>
              </a:buClr>
              <a:buSzPts val="4100"/>
              <a:buFont typeface="Times New Roman"/>
              <a:buChar char="•"/>
            </a:pPr>
            <a:r>
              <a:rPr b="1" i="0" lang="en-IN" sz="4100" u="none" cap="none" strike="noStrike">
                <a:solidFill>
                  <a:schemeClr val="dk1"/>
                </a:solidFill>
                <a:latin typeface="Times New Roman"/>
                <a:ea typeface="Times New Roman"/>
                <a:cs typeface="Times New Roman"/>
                <a:sym typeface="Times New Roman"/>
              </a:rPr>
              <a:t>Synonyms and Antonyms</a:t>
            </a:r>
            <a:endParaRPr b="0" i="0" sz="4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14"/>
          <p:cNvSpPr txBox="1"/>
          <p:nvPr/>
        </p:nvSpPr>
        <p:spPr>
          <a:xfrm>
            <a:off x="2158316" y="785783"/>
            <a:ext cx="13971368" cy="22344578"/>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Contextual Clues</a:t>
            </a:r>
            <a:endParaRPr/>
          </a:p>
          <a:p>
            <a:pPr indent="0" lvl="0" marL="0" marR="0" rtl="0" algn="l">
              <a:lnSpc>
                <a:spcPct val="133685"/>
              </a:lnSpc>
              <a:spcBef>
                <a:spcPts val="0"/>
              </a:spcBef>
              <a:spcAft>
                <a:spcPts val="0"/>
              </a:spcAft>
              <a:buNone/>
            </a:pPr>
            <a:r>
              <a:rPr lang="en-IN" sz="5400">
                <a:solidFill>
                  <a:schemeClr val="dk1"/>
                </a:solidFill>
                <a:latin typeface="Times New Roman"/>
                <a:ea typeface="Times New Roman"/>
                <a:cs typeface="Times New Roman"/>
                <a:sym typeface="Times New Roman"/>
              </a:rPr>
              <a:t>These are words or phrases within the sentence that provide information about the missing word.</a:t>
            </a:r>
            <a:endParaRPr/>
          </a:p>
          <a:p>
            <a:pPr indent="0" lvl="0" marL="0" marR="0" rtl="0" algn="l">
              <a:lnSpc>
                <a:spcPct val="133685"/>
              </a:lnSpc>
              <a:spcBef>
                <a:spcPts val="0"/>
              </a:spcBef>
              <a:spcAft>
                <a:spcPts val="0"/>
              </a:spcAft>
              <a:buNone/>
            </a:pPr>
            <a:r>
              <a:t/>
            </a:r>
            <a:endParaRPr sz="5400">
              <a:solidFill>
                <a:schemeClr val="dk1"/>
              </a:solidFill>
              <a:latin typeface="Times New Roman"/>
              <a:ea typeface="Times New Roman"/>
              <a:cs typeface="Times New Roman"/>
              <a:sym typeface="Times New Roman"/>
            </a:endParaRPr>
          </a:p>
          <a:p>
            <a:pPr indent="0" lvl="0" marL="0" marR="0" rtl="0" algn="l">
              <a:lnSpc>
                <a:spcPct val="133685"/>
              </a:lnSpc>
              <a:spcBef>
                <a:spcPts val="0"/>
              </a:spcBef>
              <a:spcAft>
                <a:spcPts val="0"/>
              </a:spcAft>
              <a:buNone/>
            </a:pPr>
            <a:r>
              <a:rPr lang="en-IN" sz="5400">
                <a:solidFill>
                  <a:schemeClr val="dk1"/>
                </a:solidFill>
                <a:latin typeface="Times New Roman"/>
                <a:ea typeface="Times New Roman"/>
                <a:cs typeface="Times New Roman"/>
                <a:sym typeface="Times New Roman"/>
              </a:rPr>
              <a:t>For example: "The weather was so ___ that we decided to stay indoors.“</a:t>
            </a:r>
            <a:endParaRPr/>
          </a:p>
          <a:p>
            <a:pPr indent="0" lvl="0" marL="0" marR="0" rtl="0" algn="l">
              <a:lnSpc>
                <a:spcPct val="133685"/>
              </a:lnSpc>
              <a:spcBef>
                <a:spcPts val="0"/>
              </a:spcBef>
              <a:spcAft>
                <a:spcPts val="0"/>
              </a:spcAft>
              <a:buNone/>
            </a:pPr>
            <a:r>
              <a:rPr lang="en-IN" sz="5400">
                <a:solidFill>
                  <a:schemeClr val="dk1"/>
                </a:solidFill>
                <a:latin typeface="Times New Roman"/>
                <a:ea typeface="Times New Roman"/>
                <a:cs typeface="Times New Roman"/>
                <a:sym typeface="Times New Roman"/>
              </a:rPr>
              <a:t> </a:t>
            </a:r>
            <a:endParaRPr/>
          </a:p>
          <a:p>
            <a:pPr indent="0" lvl="0" marL="0" marR="0" rtl="0" algn="l">
              <a:lnSpc>
                <a:spcPct val="133685"/>
              </a:lnSpc>
              <a:spcBef>
                <a:spcPts val="0"/>
              </a:spcBef>
              <a:spcAft>
                <a:spcPts val="0"/>
              </a:spcAft>
              <a:buNone/>
            </a:pPr>
            <a:r>
              <a:rPr lang="en-IN" sz="5400">
                <a:solidFill>
                  <a:schemeClr val="dk1"/>
                </a:solidFill>
                <a:latin typeface="Times New Roman"/>
                <a:ea typeface="Times New Roman"/>
                <a:cs typeface="Times New Roman"/>
                <a:sym typeface="Times New Roman"/>
              </a:rPr>
              <a:t>The word "indoors" suggests that the missing word describes unpleasant weather, such as "bad" or "stormy."</a:t>
            </a:r>
            <a:endParaRPr sz="5400">
              <a:solidFill>
                <a:schemeClr val="dk1"/>
              </a:solidFill>
              <a:latin typeface="Times New Roman"/>
              <a:ea typeface="Times New Roman"/>
              <a:cs typeface="Times New Roman"/>
              <a:sym typeface="Times New Roman"/>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392" name="Google Shape;392;p14"/>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393" name="Google Shape;393;p14"/>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394" name="Google Shape;394;p14"/>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395" name="Google Shape;395;p14"/>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5"/>
          <p:cNvSpPr txBox="1"/>
          <p:nvPr/>
        </p:nvSpPr>
        <p:spPr>
          <a:xfrm>
            <a:off x="2158316" y="785783"/>
            <a:ext cx="13971368" cy="22529244"/>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Synonyms and Antonyms</a:t>
            </a:r>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50000"/>
              </a:lnSpc>
              <a:spcBef>
                <a:spcPts val="0"/>
              </a:spcBef>
              <a:spcAft>
                <a:spcPts val="0"/>
              </a:spcAft>
              <a:buNone/>
            </a:pPr>
            <a:r>
              <a:rPr lang="en-IN" sz="3600">
                <a:solidFill>
                  <a:schemeClr val="dk1"/>
                </a:solidFill>
                <a:latin typeface="Times New Roman"/>
                <a:ea typeface="Times New Roman"/>
                <a:cs typeface="Times New Roman"/>
                <a:sym typeface="Times New Roman"/>
              </a:rPr>
              <a:t>Synonyms are words with similar meanings, while antonyms are words with opposite meanings. </a:t>
            </a:r>
            <a:endParaRPr sz="3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3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IN" sz="3600">
                <a:solidFill>
                  <a:schemeClr val="dk1"/>
                </a:solidFill>
                <a:latin typeface="Times New Roman"/>
                <a:ea typeface="Times New Roman"/>
                <a:cs typeface="Times New Roman"/>
                <a:sym typeface="Times New Roman"/>
              </a:rPr>
              <a:t>For instance: "She was known for her generosity and ___," the word "generosity" suggests a synonym such as "kindness" or "benevolence.“</a:t>
            </a:r>
            <a:endParaRPr/>
          </a:p>
          <a:p>
            <a:pPr indent="0" lvl="0" marL="0" marR="0" rtl="0" algn="l">
              <a:lnSpc>
                <a:spcPct val="150000"/>
              </a:lnSpc>
              <a:spcBef>
                <a:spcPts val="0"/>
              </a:spcBef>
              <a:spcAft>
                <a:spcPts val="0"/>
              </a:spcAft>
              <a:buNone/>
            </a:pPr>
            <a:r>
              <a:rPr lang="en-IN" sz="3600">
                <a:solidFill>
                  <a:schemeClr val="dk1"/>
                </a:solidFill>
                <a:latin typeface="Times New Roman"/>
                <a:ea typeface="Times New Roman"/>
                <a:cs typeface="Times New Roman"/>
                <a:sym typeface="Times New Roman"/>
              </a:rPr>
              <a:t> </a:t>
            </a:r>
            <a:endParaRPr sz="3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IN" sz="3600">
                <a:solidFill>
                  <a:schemeClr val="dk1"/>
                </a:solidFill>
                <a:latin typeface="Times New Roman"/>
                <a:ea typeface="Times New Roman"/>
                <a:cs typeface="Times New Roman"/>
                <a:sym typeface="Times New Roman"/>
              </a:rPr>
              <a:t>Conversely, in the sentence, "Unlike his shy brother, John was very ___," the word "shy" suggests an antonym like "outgoing" or "confident."</a:t>
            </a:r>
            <a:endParaRPr sz="3600">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50000"/>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02" name="Google Shape;402;p15"/>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03" name="Google Shape;403;p15"/>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04" name="Google Shape;404;p15"/>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05" name="Google Shape;405;p15"/>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6"/>
          <p:cNvSpPr txBox="1"/>
          <p:nvPr/>
        </p:nvSpPr>
        <p:spPr>
          <a:xfrm>
            <a:off x="2158316" y="785783"/>
            <a:ext cx="13971368" cy="21421249"/>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Logical Connections</a:t>
            </a:r>
            <a:endParaRPr/>
          </a:p>
          <a:p>
            <a:pPr indent="0" lvl="0" marL="0" marR="0" rtl="0" algn="l">
              <a:lnSpc>
                <a:spcPct val="164068"/>
              </a:lnSpc>
              <a:spcBef>
                <a:spcPts val="0"/>
              </a:spcBef>
              <a:spcAft>
                <a:spcPts val="0"/>
              </a:spcAft>
              <a:buNone/>
            </a:pPr>
            <a:r>
              <a:rPr lang="en-IN" sz="4400">
                <a:solidFill>
                  <a:schemeClr val="dk1"/>
                </a:solidFill>
                <a:latin typeface="Times New Roman"/>
                <a:ea typeface="Times New Roman"/>
                <a:cs typeface="Times New Roman"/>
                <a:sym typeface="Times New Roman"/>
              </a:rPr>
              <a:t>These include words or phrases that establish logical relationships, such as cause and effect, contrast, or comparison. </a:t>
            </a:r>
            <a:endParaRPr sz="4400">
              <a:solidFill>
                <a:schemeClr val="dk1"/>
              </a:solidFill>
              <a:latin typeface="Times New Roman"/>
              <a:ea typeface="Times New Roman"/>
              <a:cs typeface="Times New Roman"/>
              <a:sym typeface="Times New Roman"/>
            </a:endParaRPr>
          </a:p>
          <a:p>
            <a:pPr indent="0" lvl="0" marL="0" marR="0" rtl="0" algn="l">
              <a:lnSpc>
                <a:spcPct val="164068"/>
              </a:lnSpc>
              <a:spcBef>
                <a:spcPts val="0"/>
              </a:spcBef>
              <a:spcAft>
                <a:spcPts val="0"/>
              </a:spcAft>
              <a:buNone/>
            </a:pPr>
            <a:r>
              <a:rPr lang="en-IN" sz="4400">
                <a:solidFill>
                  <a:schemeClr val="dk1"/>
                </a:solidFill>
                <a:latin typeface="Times New Roman"/>
                <a:ea typeface="Times New Roman"/>
                <a:cs typeface="Times New Roman"/>
                <a:sym typeface="Times New Roman"/>
              </a:rPr>
              <a:t>Examples include "however," "therefore," "because," and "although." </a:t>
            </a:r>
            <a:endParaRPr sz="4400">
              <a:solidFill>
                <a:schemeClr val="dk1"/>
              </a:solidFill>
              <a:latin typeface="Times New Roman"/>
              <a:ea typeface="Times New Roman"/>
              <a:cs typeface="Times New Roman"/>
              <a:sym typeface="Times New Roman"/>
            </a:endParaRPr>
          </a:p>
          <a:p>
            <a:pPr indent="0" lvl="0" marL="0" marR="0" rtl="0" algn="l">
              <a:lnSpc>
                <a:spcPct val="164068"/>
              </a:lnSpc>
              <a:spcBef>
                <a:spcPts val="0"/>
              </a:spcBef>
              <a:spcAft>
                <a:spcPts val="0"/>
              </a:spcAft>
              <a:buNone/>
            </a:pPr>
            <a:r>
              <a:rPr lang="en-IN" sz="4400">
                <a:solidFill>
                  <a:schemeClr val="dk1"/>
                </a:solidFill>
                <a:latin typeface="Times New Roman"/>
                <a:ea typeface="Times New Roman"/>
                <a:cs typeface="Times New Roman"/>
                <a:sym typeface="Times New Roman"/>
              </a:rPr>
              <a:t>For instance: "She studied hard; therefore, she ___ the exam," the word "therefore" indicates a logical result, suggesting a word like "passed" or "aced."</a:t>
            </a:r>
            <a:endParaRPr sz="4400">
              <a:solidFill>
                <a:schemeClr val="dk1"/>
              </a:solidFill>
              <a:latin typeface="Times New Roman"/>
              <a:ea typeface="Times New Roman"/>
              <a:cs typeface="Times New Roman"/>
              <a:sym typeface="Times New Roman"/>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12" name="Google Shape;412;p16"/>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13" name="Google Shape;413;p16"/>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14" name="Google Shape;414;p16"/>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15" name="Google Shape;415;p16"/>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17"/>
          <p:cNvSpPr txBox="1"/>
          <p:nvPr/>
        </p:nvSpPr>
        <p:spPr>
          <a:xfrm>
            <a:off x="2158316" y="785783"/>
            <a:ext cx="13971368" cy="20497919"/>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Punctuation and Grammar</a:t>
            </a:r>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33685"/>
              </a:lnSpc>
              <a:spcBef>
                <a:spcPts val="0"/>
              </a:spcBef>
              <a:spcAft>
                <a:spcPts val="0"/>
              </a:spcAft>
              <a:buNone/>
            </a:pPr>
            <a:r>
              <a:rPr lang="en-IN" sz="5400">
                <a:solidFill>
                  <a:schemeClr val="dk1"/>
                </a:solidFill>
                <a:latin typeface="Times New Roman"/>
                <a:ea typeface="Times New Roman"/>
                <a:cs typeface="Times New Roman"/>
                <a:sym typeface="Times New Roman"/>
              </a:rPr>
              <a:t>Sometimes, punctuation marks and grammatical structures can serve as hints. </a:t>
            </a:r>
            <a:endParaRPr sz="5400">
              <a:solidFill>
                <a:schemeClr val="dk1"/>
              </a:solidFill>
              <a:latin typeface="Times New Roman"/>
              <a:ea typeface="Times New Roman"/>
              <a:cs typeface="Times New Roman"/>
              <a:sym typeface="Times New Roman"/>
            </a:endParaRPr>
          </a:p>
          <a:p>
            <a:pPr indent="0" lvl="0" marL="0" marR="0" rtl="0" algn="l">
              <a:lnSpc>
                <a:spcPct val="133685"/>
              </a:lnSpc>
              <a:spcBef>
                <a:spcPts val="0"/>
              </a:spcBef>
              <a:spcAft>
                <a:spcPts val="0"/>
              </a:spcAft>
              <a:buNone/>
            </a:pPr>
            <a:r>
              <a:t/>
            </a:r>
            <a:endParaRPr sz="5400">
              <a:solidFill>
                <a:schemeClr val="dk1"/>
              </a:solidFill>
              <a:latin typeface="Times New Roman"/>
              <a:ea typeface="Times New Roman"/>
              <a:cs typeface="Times New Roman"/>
              <a:sym typeface="Times New Roman"/>
            </a:endParaRPr>
          </a:p>
          <a:p>
            <a:pPr indent="0" lvl="0" marL="0" marR="0" rtl="0" algn="l">
              <a:lnSpc>
                <a:spcPct val="133685"/>
              </a:lnSpc>
              <a:spcBef>
                <a:spcPts val="0"/>
              </a:spcBef>
              <a:spcAft>
                <a:spcPts val="0"/>
              </a:spcAft>
              <a:buNone/>
            </a:pPr>
            <a:r>
              <a:rPr lang="en-IN" sz="5400">
                <a:solidFill>
                  <a:schemeClr val="dk1"/>
                </a:solidFill>
                <a:latin typeface="Times New Roman"/>
                <a:ea typeface="Times New Roman"/>
                <a:cs typeface="Times New Roman"/>
                <a:sym typeface="Times New Roman"/>
              </a:rPr>
              <a:t>For example, colons, semicolons, and conjunctions can indicate a list, a cause-and-effect relationship, or a contrast.</a:t>
            </a:r>
            <a:endParaRPr sz="5400">
              <a:solidFill>
                <a:schemeClr val="dk1"/>
              </a:solidFill>
              <a:latin typeface="Times New Roman"/>
              <a:ea typeface="Times New Roman"/>
              <a:cs typeface="Times New Roman"/>
              <a:sym typeface="Times New Roman"/>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22" name="Google Shape;422;p17"/>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23" name="Google Shape;423;p17"/>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24" name="Google Shape;424;p17"/>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25" name="Google Shape;425;p17"/>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18"/>
          <p:cNvSpPr txBox="1"/>
          <p:nvPr/>
        </p:nvSpPr>
        <p:spPr>
          <a:xfrm>
            <a:off x="2158316" y="785783"/>
            <a:ext cx="13971368" cy="22344578"/>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Examples and Explanations</a:t>
            </a:r>
            <a:endParaRPr/>
          </a:p>
          <a:p>
            <a:pPr indent="0" lvl="0" marL="0" marR="0" rtl="0" algn="l">
              <a:lnSpc>
                <a:spcPct val="150395"/>
              </a:lnSpc>
              <a:spcBef>
                <a:spcPts val="0"/>
              </a:spcBef>
              <a:spcAft>
                <a:spcPts val="0"/>
              </a:spcAft>
              <a:buNone/>
            </a:pPr>
            <a:r>
              <a:rPr lang="en-IN" sz="4800">
                <a:solidFill>
                  <a:schemeClr val="dk1"/>
                </a:solidFill>
                <a:latin typeface="Times New Roman"/>
                <a:ea typeface="Times New Roman"/>
                <a:cs typeface="Times New Roman"/>
                <a:sym typeface="Times New Roman"/>
              </a:rPr>
              <a:t>Sentences often contain examples or explanations that clarify the meaning of the missing word.</a:t>
            </a:r>
            <a:endParaRPr sz="4800">
              <a:solidFill>
                <a:schemeClr val="dk1"/>
              </a:solidFill>
              <a:latin typeface="Times New Roman"/>
              <a:ea typeface="Times New Roman"/>
              <a:cs typeface="Times New Roman"/>
              <a:sym typeface="Times New Roman"/>
            </a:endParaRPr>
          </a:p>
          <a:p>
            <a:pPr indent="0" lvl="0" marL="0" marR="0" rtl="0" algn="l">
              <a:lnSpc>
                <a:spcPct val="150395"/>
              </a:lnSpc>
              <a:spcBef>
                <a:spcPts val="0"/>
              </a:spcBef>
              <a:spcAft>
                <a:spcPts val="0"/>
              </a:spcAft>
              <a:buNone/>
            </a:pPr>
            <a:r>
              <a:rPr lang="en-IN" sz="4800">
                <a:solidFill>
                  <a:schemeClr val="dk1"/>
                </a:solidFill>
                <a:latin typeface="Times New Roman"/>
                <a:ea typeface="Times New Roman"/>
                <a:cs typeface="Times New Roman"/>
                <a:sym typeface="Times New Roman"/>
              </a:rPr>
              <a:t> </a:t>
            </a:r>
            <a:endParaRPr/>
          </a:p>
          <a:p>
            <a:pPr indent="0" lvl="0" marL="0" marR="0" rtl="0" algn="l">
              <a:lnSpc>
                <a:spcPct val="150395"/>
              </a:lnSpc>
              <a:spcBef>
                <a:spcPts val="0"/>
              </a:spcBef>
              <a:spcAft>
                <a:spcPts val="0"/>
              </a:spcAft>
              <a:buNone/>
            </a:pPr>
            <a:r>
              <a:rPr lang="en-IN" sz="4800">
                <a:solidFill>
                  <a:schemeClr val="dk1"/>
                </a:solidFill>
                <a:latin typeface="Times New Roman"/>
                <a:ea typeface="Times New Roman"/>
                <a:cs typeface="Times New Roman"/>
                <a:sym typeface="Times New Roman"/>
              </a:rPr>
              <a:t>For example, "He was an erudite scholar, always quoting ancient texts and engaging in intellectual debates." </a:t>
            </a:r>
            <a:endParaRPr/>
          </a:p>
          <a:p>
            <a:pPr indent="0" lvl="0" marL="0" marR="0" rtl="0" algn="l">
              <a:lnSpc>
                <a:spcPct val="150395"/>
              </a:lnSpc>
              <a:spcBef>
                <a:spcPts val="0"/>
              </a:spcBef>
              <a:spcAft>
                <a:spcPts val="0"/>
              </a:spcAft>
              <a:buNone/>
            </a:pPr>
            <a:r>
              <a:t/>
            </a:r>
            <a:endParaRPr sz="4800">
              <a:solidFill>
                <a:schemeClr val="dk1"/>
              </a:solidFill>
              <a:latin typeface="Times New Roman"/>
              <a:ea typeface="Times New Roman"/>
              <a:cs typeface="Times New Roman"/>
              <a:sym typeface="Times New Roman"/>
            </a:endParaRPr>
          </a:p>
          <a:p>
            <a:pPr indent="0" lvl="0" marL="0" marR="0" rtl="0" algn="l">
              <a:lnSpc>
                <a:spcPct val="150395"/>
              </a:lnSpc>
              <a:spcBef>
                <a:spcPts val="0"/>
              </a:spcBef>
              <a:spcAft>
                <a:spcPts val="0"/>
              </a:spcAft>
              <a:buNone/>
            </a:pPr>
            <a:r>
              <a:rPr lang="en-IN" sz="4800">
                <a:solidFill>
                  <a:schemeClr val="dk1"/>
                </a:solidFill>
                <a:latin typeface="Times New Roman"/>
                <a:ea typeface="Times New Roman"/>
                <a:cs typeface="Times New Roman"/>
                <a:sym typeface="Times New Roman"/>
              </a:rPr>
              <a:t>“Erudite" is suggested by the examples of quoting texts and engaging in debates.</a:t>
            </a:r>
            <a:endParaRPr sz="4800">
              <a:solidFill>
                <a:schemeClr val="dk1"/>
              </a:solidFill>
              <a:latin typeface="Times New Roman"/>
              <a:ea typeface="Times New Roman"/>
              <a:cs typeface="Times New Roman"/>
              <a:sym typeface="Times New Roman"/>
            </a:endParaRPr>
          </a:p>
          <a:p>
            <a:pPr indent="0" lvl="0" marL="0" marR="0" rtl="0" algn="ctr">
              <a:lnSpc>
                <a:spcPct val="133685"/>
              </a:lnSpc>
              <a:spcBef>
                <a:spcPts val="0"/>
              </a:spcBef>
              <a:spcAft>
                <a:spcPts val="0"/>
              </a:spcAft>
              <a:buNone/>
            </a:pPr>
            <a:r>
              <a:t/>
            </a:r>
            <a:endParaRPr sz="5400">
              <a:solidFill>
                <a:schemeClr val="dk1"/>
              </a:solidFill>
              <a:latin typeface="Times New Roman"/>
              <a:ea typeface="Times New Roman"/>
              <a:cs typeface="Times New Roman"/>
              <a:sym typeface="Times New Roman"/>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32" name="Google Shape;432;p18"/>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33" name="Google Shape;433;p18"/>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34" name="Google Shape;434;p18"/>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35" name="Google Shape;435;p18"/>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9"/>
          <p:cNvSpPr txBox="1"/>
          <p:nvPr/>
        </p:nvSpPr>
        <p:spPr>
          <a:xfrm>
            <a:off x="2158316" y="785783"/>
            <a:ext cx="13971300" cy="23406600"/>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Try to use Elimination Technique TO COMPLETE THE SENTENCE</a:t>
            </a:r>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The politician's speech was filled with ___, making it difficult to discern his true stance on the issues.</a:t>
            </a:r>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A) clarity</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B) vagueness</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C) precision</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D) transparency</a:t>
            </a:r>
            <a:endParaRPr sz="5400">
              <a:solidFill>
                <a:schemeClr val="dk1"/>
              </a:solidFill>
              <a:latin typeface="Times New Roman"/>
              <a:ea typeface="Times New Roman"/>
              <a:cs typeface="Times New Roman"/>
              <a:sym typeface="Times New Rom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42" name="Google Shape;442;p19"/>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43" name="Google Shape;443;p19"/>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44" name="Google Shape;444;p19"/>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45" name="Google Shape;445;p19"/>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108" name="Google Shape;108;p2"/>
          <p:cNvGrpSpPr/>
          <p:nvPr/>
        </p:nvGrpSpPr>
        <p:grpSpPr>
          <a:xfrm rot="1811569">
            <a:off x="15845929" y="6181563"/>
            <a:ext cx="4171967" cy="6179619"/>
            <a:chOff x="0" y="0"/>
            <a:chExt cx="3194191" cy="4731314"/>
          </a:xfrm>
        </p:grpSpPr>
        <p:sp>
          <p:nvSpPr>
            <p:cNvPr id="109" name="Google Shape;109;p2"/>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4">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5">
                <a:alphaModFix/>
              </a:blip>
              <a:stretch>
                <a:fillRect b="0" l="-4321" r="-516" t="-3534"/>
              </a:stretch>
            </a:blipFill>
            <a:ln>
              <a:noFill/>
            </a:ln>
          </p:spPr>
        </p:sp>
      </p:grpSp>
      <p:grpSp>
        <p:nvGrpSpPr>
          <p:cNvPr id="111" name="Google Shape;111;p2"/>
          <p:cNvGrpSpPr/>
          <p:nvPr/>
        </p:nvGrpSpPr>
        <p:grpSpPr>
          <a:xfrm rot="-4946767">
            <a:off x="-2553911" y="546196"/>
            <a:ext cx="14011226" cy="9704071"/>
            <a:chOff x="0" y="0"/>
            <a:chExt cx="3429000" cy="2374900"/>
          </a:xfrm>
        </p:grpSpPr>
        <p:sp>
          <p:nvSpPr>
            <p:cNvPr id="112" name="Google Shape;112;p2"/>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7">
                <a:alphaModFix/>
              </a:blip>
              <a:stretch>
                <a:fillRect b="-11123" l="-2901" r="-2490" t="-10995"/>
              </a:stretch>
            </a:blipFill>
            <a:ln>
              <a:noFill/>
            </a:ln>
          </p:spPr>
        </p:sp>
      </p:grpSp>
      <p:grpSp>
        <p:nvGrpSpPr>
          <p:cNvPr id="114" name="Google Shape;114;p2"/>
          <p:cNvGrpSpPr/>
          <p:nvPr/>
        </p:nvGrpSpPr>
        <p:grpSpPr>
          <a:xfrm rot="6375558">
            <a:off x="550377" y="-1590996"/>
            <a:ext cx="5292361" cy="7839176"/>
            <a:chOff x="0" y="0"/>
            <a:chExt cx="3194191" cy="4731314"/>
          </a:xfrm>
        </p:grpSpPr>
        <p:sp>
          <p:nvSpPr>
            <p:cNvPr id="115" name="Google Shape;115;p2"/>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4">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5">
                <a:alphaModFix/>
              </a:blip>
              <a:stretch>
                <a:fillRect b="0" l="-4321" r="-516" t="-3534"/>
              </a:stretch>
            </a:blipFill>
            <a:ln>
              <a:noFill/>
            </a:ln>
          </p:spPr>
        </p:sp>
      </p:grpSp>
      <p:grpSp>
        <p:nvGrpSpPr>
          <p:cNvPr id="117" name="Google Shape;117;p2"/>
          <p:cNvGrpSpPr/>
          <p:nvPr/>
        </p:nvGrpSpPr>
        <p:grpSpPr>
          <a:xfrm rot="-7307119">
            <a:off x="-767933" y="2977766"/>
            <a:ext cx="10902197" cy="7550781"/>
            <a:chOff x="0" y="0"/>
            <a:chExt cx="3429000" cy="2374900"/>
          </a:xfrm>
        </p:grpSpPr>
        <p:sp>
          <p:nvSpPr>
            <p:cNvPr id="118" name="Google Shape;118;p2"/>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8">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7">
                <a:alphaModFix/>
              </a:blip>
              <a:stretch>
                <a:fillRect b="-11123" l="-2901" r="-2490" t="-10995"/>
              </a:stretch>
            </a:blipFill>
            <a:ln>
              <a:noFill/>
            </a:ln>
          </p:spPr>
        </p:sp>
      </p:grpSp>
      <p:sp>
        <p:nvSpPr>
          <p:cNvPr id="120" name="Google Shape;120;p2"/>
          <p:cNvSpPr/>
          <p:nvPr/>
        </p:nvSpPr>
        <p:spPr>
          <a:xfrm rot="-5420276">
            <a:off x="600455" y="1315330"/>
            <a:ext cx="9255763" cy="7961133"/>
          </a:xfrm>
          <a:custGeom>
            <a:rect b="b" l="l" r="r" t="t"/>
            <a:pathLst>
              <a:path extrusionOk="0" h="7961133" w="9255763">
                <a:moveTo>
                  <a:pt x="0" y="0"/>
                </a:moveTo>
                <a:lnTo>
                  <a:pt x="9255762" y="0"/>
                </a:lnTo>
                <a:lnTo>
                  <a:pt x="9255762" y="7961132"/>
                </a:lnTo>
                <a:lnTo>
                  <a:pt x="0" y="7961132"/>
                </a:lnTo>
                <a:lnTo>
                  <a:pt x="0" y="0"/>
                </a:lnTo>
                <a:close/>
              </a:path>
            </a:pathLst>
          </a:custGeom>
          <a:blipFill rotWithShape="1">
            <a:blip r:embed="rId9">
              <a:alphaModFix/>
            </a:blip>
            <a:stretch>
              <a:fillRect b="0" l="0" r="0" t="0"/>
            </a:stretch>
          </a:blipFill>
          <a:ln>
            <a:noFill/>
          </a:ln>
        </p:spPr>
      </p:sp>
      <p:sp>
        <p:nvSpPr>
          <p:cNvPr id="121" name="Google Shape;121;p2"/>
          <p:cNvSpPr txBox="1"/>
          <p:nvPr/>
        </p:nvSpPr>
        <p:spPr>
          <a:xfrm>
            <a:off x="2643143" y="1928790"/>
            <a:ext cx="5572164" cy="1282402"/>
          </a:xfrm>
          <a:prstGeom prst="rect">
            <a:avLst/>
          </a:prstGeom>
          <a:noFill/>
          <a:ln>
            <a:noFill/>
          </a:ln>
        </p:spPr>
        <p:txBody>
          <a:bodyPr anchorCtr="0" anchor="t" bIns="0" lIns="0" spcFirstLastPara="1" rIns="0" wrap="square" tIns="0">
            <a:spAutoFit/>
          </a:bodyPr>
          <a:lstStyle/>
          <a:p>
            <a:pPr indent="0" lvl="0" marL="0" marR="0" rtl="0" algn="l">
              <a:lnSpc>
                <a:spcPct val="138805"/>
              </a:lnSpc>
              <a:spcBef>
                <a:spcPts val="0"/>
              </a:spcBef>
              <a:spcAft>
                <a:spcPts val="0"/>
              </a:spcAft>
              <a:buNone/>
            </a:pPr>
            <a:r>
              <a:rPr b="1" i="0" lang="en-IN" sz="3600" u="none" cap="none" strike="noStrike">
                <a:solidFill>
                  <a:schemeClr val="dk1"/>
                </a:solidFill>
                <a:latin typeface="Algerian"/>
                <a:ea typeface="Algerian"/>
                <a:cs typeface="Algerian"/>
                <a:sym typeface="Algerian"/>
              </a:rPr>
              <a:t>Sentence Completion</a:t>
            </a:r>
            <a:endParaRPr b="0" i="0" sz="3600" u="none" cap="none" strike="noStrike">
              <a:solidFill>
                <a:schemeClr val="dk1"/>
              </a:solidFill>
              <a:latin typeface="Algerian"/>
              <a:ea typeface="Algerian"/>
              <a:cs typeface="Algerian"/>
              <a:sym typeface="Algerian"/>
            </a:endParaRPr>
          </a:p>
          <a:p>
            <a:pPr indent="0" lvl="0" marL="0" marR="0" rtl="0" algn="l">
              <a:lnSpc>
                <a:spcPct val="97999"/>
              </a:lnSpc>
              <a:spcBef>
                <a:spcPts val="0"/>
              </a:spcBef>
              <a:spcAft>
                <a:spcPts val="0"/>
              </a:spcAft>
              <a:buNone/>
            </a:pPr>
            <a:r>
              <a:t/>
            </a:r>
            <a:endParaRPr b="0" i="0" sz="5099" u="none" cap="none" strike="noStrike">
              <a:solidFill>
                <a:srgbClr val="605048"/>
              </a:solidFill>
              <a:latin typeface="Arial"/>
              <a:ea typeface="Arial"/>
              <a:cs typeface="Arial"/>
              <a:sym typeface="Arial"/>
            </a:endParaRPr>
          </a:p>
        </p:txBody>
      </p:sp>
      <p:sp>
        <p:nvSpPr>
          <p:cNvPr id="122" name="Google Shape;122;p2"/>
          <p:cNvSpPr txBox="1"/>
          <p:nvPr/>
        </p:nvSpPr>
        <p:spPr>
          <a:xfrm rot="-15381">
            <a:off x="2643940" y="3367500"/>
            <a:ext cx="5498155" cy="6193863"/>
          </a:xfrm>
          <a:prstGeom prst="rect">
            <a:avLst/>
          </a:prstGeom>
          <a:noFill/>
          <a:ln>
            <a:noFill/>
          </a:ln>
        </p:spPr>
        <p:txBody>
          <a:bodyPr anchorCtr="0" anchor="t" bIns="0" lIns="0" spcFirstLastPara="1" rIns="0" wrap="square" tIns="0">
            <a:spAutoFit/>
          </a:bodyPr>
          <a:lstStyle/>
          <a:p>
            <a:pPr indent="0" lvl="0" marL="0" marR="0" rtl="0" algn="l">
              <a:lnSpc>
                <a:spcPct val="102857"/>
              </a:lnSpc>
              <a:spcBef>
                <a:spcPts val="0"/>
              </a:spcBef>
              <a:spcAft>
                <a:spcPts val="0"/>
              </a:spcAft>
              <a:buNone/>
            </a:pPr>
            <a:r>
              <a:rPr b="0" i="0" lang="en-IN" sz="2800" u="none" cap="none" strike="noStrike">
                <a:solidFill>
                  <a:schemeClr val="dk1"/>
                </a:solidFill>
                <a:latin typeface="Times New Roman"/>
                <a:ea typeface="Times New Roman"/>
                <a:cs typeface="Times New Roman"/>
                <a:sym typeface="Times New Roman"/>
              </a:rPr>
              <a:t>A collection of meaningful words that contains a subject, helping verb, a verb, and noun to complete a sentence.</a:t>
            </a:r>
            <a:endParaRPr/>
          </a:p>
          <a:p>
            <a:pPr indent="0" lvl="0" marL="0" marR="0" rtl="0" algn="l">
              <a:lnSpc>
                <a:spcPct val="102857"/>
              </a:lnSpc>
              <a:spcBef>
                <a:spcPts val="0"/>
              </a:spcBef>
              <a:spcAft>
                <a:spcPts val="0"/>
              </a:spcAft>
              <a:buNone/>
            </a:pPr>
            <a:r>
              <a:t/>
            </a:r>
            <a:endParaRPr b="0" i="0" sz="2800" u="none" cap="none" strike="noStrike">
              <a:solidFill>
                <a:srgbClr val="605048"/>
              </a:solidFill>
              <a:latin typeface="Times New Roman"/>
              <a:ea typeface="Times New Roman"/>
              <a:cs typeface="Times New Roman"/>
              <a:sym typeface="Times New Roman"/>
            </a:endParaRPr>
          </a:p>
          <a:p>
            <a:pPr indent="0" lvl="0" marL="0" marR="0" rtl="0" algn="l">
              <a:lnSpc>
                <a:spcPct val="102857"/>
              </a:lnSpc>
              <a:spcBef>
                <a:spcPts val="0"/>
              </a:spcBef>
              <a:spcAft>
                <a:spcPts val="0"/>
              </a:spcAft>
              <a:buNone/>
            </a:pPr>
            <a:r>
              <a:rPr b="0" i="0" lang="en-IN" sz="2800" u="none" cap="none" strike="noStrike">
                <a:solidFill>
                  <a:schemeClr val="dk1"/>
                </a:solidFill>
                <a:latin typeface="Times New Roman"/>
                <a:ea typeface="Times New Roman"/>
                <a:cs typeface="Times New Roman"/>
                <a:sym typeface="Times New Roman"/>
              </a:rPr>
              <a:t>A sentence can be a question or an answer, a wish, expression, or statement.</a:t>
            </a:r>
            <a:endParaRPr/>
          </a:p>
          <a:p>
            <a:pPr indent="0" lvl="0" marL="0" marR="0" rtl="0" algn="l">
              <a:lnSpc>
                <a:spcPct val="102857"/>
              </a:lnSpc>
              <a:spcBef>
                <a:spcPts val="0"/>
              </a:spcBef>
              <a:spcAft>
                <a:spcPts val="0"/>
              </a:spcAft>
              <a:buNone/>
            </a:pPr>
            <a:r>
              <a:t/>
            </a:r>
            <a:endParaRPr b="0" i="0" sz="2800" u="none" cap="none" strike="noStrike">
              <a:solidFill>
                <a:srgbClr val="605048"/>
              </a:solidFill>
              <a:latin typeface="Times New Roman"/>
              <a:ea typeface="Times New Roman"/>
              <a:cs typeface="Times New Roman"/>
              <a:sym typeface="Times New Roman"/>
            </a:endParaRPr>
          </a:p>
          <a:p>
            <a:pPr indent="0" lvl="0" marL="0" marR="0" rtl="0" algn="l">
              <a:lnSpc>
                <a:spcPct val="102857"/>
              </a:lnSpc>
              <a:spcBef>
                <a:spcPts val="0"/>
              </a:spcBef>
              <a:spcAft>
                <a:spcPts val="0"/>
              </a:spcAft>
              <a:buNone/>
            </a:pPr>
            <a:r>
              <a:rPr b="0" i="0" lang="en-IN" sz="2800" u="none" cap="none" strike="noStrike">
                <a:solidFill>
                  <a:schemeClr val="dk1"/>
                </a:solidFill>
                <a:latin typeface="Times New Roman"/>
                <a:ea typeface="Times New Roman"/>
                <a:cs typeface="Times New Roman"/>
                <a:sym typeface="Times New Roman"/>
              </a:rPr>
              <a:t>It involves taking a partial or incomplete sentence and finishing it in a way that is grammatically correct and logically consistent. </a:t>
            </a:r>
            <a:endParaRPr/>
          </a:p>
          <a:p>
            <a:pPr indent="0" lvl="0" marL="0" marR="0" rtl="0" algn="l">
              <a:lnSpc>
                <a:spcPct val="102857"/>
              </a:lnSpc>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p:txBody>
      </p:sp>
      <p:grpSp>
        <p:nvGrpSpPr>
          <p:cNvPr id="123" name="Google Shape;123;p2"/>
          <p:cNvGrpSpPr/>
          <p:nvPr/>
        </p:nvGrpSpPr>
        <p:grpSpPr>
          <a:xfrm>
            <a:off x="10863197" y="1171027"/>
            <a:ext cx="6147402" cy="7944946"/>
            <a:chOff x="-1" y="0"/>
            <a:chExt cx="8196536" cy="10593261"/>
          </a:xfrm>
        </p:grpSpPr>
        <p:sp>
          <p:nvSpPr>
            <p:cNvPr id="124" name="Google Shape;124;p2"/>
            <p:cNvSpPr/>
            <p:nvPr/>
          </p:nvSpPr>
          <p:spPr>
            <a:xfrm rot="5400000">
              <a:off x="-1198363" y="1198363"/>
              <a:ext cx="10593261" cy="8196536"/>
            </a:xfrm>
            <a:custGeom>
              <a:rect b="b" l="l" r="r" t="t"/>
              <a:pathLst>
                <a:path extrusionOk="0" h="8196536" w="10593261">
                  <a:moveTo>
                    <a:pt x="0" y="0"/>
                  </a:moveTo>
                  <a:lnTo>
                    <a:pt x="10593261" y="0"/>
                  </a:lnTo>
                  <a:lnTo>
                    <a:pt x="10593261" y="8196535"/>
                  </a:lnTo>
                  <a:lnTo>
                    <a:pt x="0" y="8196535"/>
                  </a:lnTo>
                  <a:lnTo>
                    <a:pt x="0" y="0"/>
                  </a:lnTo>
                  <a:close/>
                </a:path>
              </a:pathLst>
            </a:custGeom>
            <a:blipFill rotWithShape="1">
              <a:blip r:embed="rId10">
                <a:alphaModFix/>
              </a:blip>
              <a:stretch>
                <a:fillRect b="0" l="0" r="0" t="0"/>
              </a:stretch>
            </a:blipFill>
            <a:ln>
              <a:noFill/>
            </a:ln>
          </p:spPr>
        </p:sp>
        <p:sp>
          <p:nvSpPr>
            <p:cNvPr id="125" name="Google Shape;125;p2"/>
            <p:cNvSpPr/>
            <p:nvPr/>
          </p:nvSpPr>
          <p:spPr>
            <a:xfrm>
              <a:off x="546029" y="540046"/>
              <a:ext cx="7117892" cy="9535293"/>
            </a:xfrm>
            <a:custGeom>
              <a:rect b="b" l="l" r="r" t="t"/>
              <a:pathLst>
                <a:path extrusionOk="0" h="9535293" w="7117892">
                  <a:moveTo>
                    <a:pt x="0" y="0"/>
                  </a:moveTo>
                  <a:lnTo>
                    <a:pt x="7117893" y="0"/>
                  </a:lnTo>
                  <a:lnTo>
                    <a:pt x="7117893" y="9535293"/>
                  </a:lnTo>
                  <a:lnTo>
                    <a:pt x="0" y="9535293"/>
                  </a:lnTo>
                  <a:lnTo>
                    <a:pt x="0" y="0"/>
                  </a:lnTo>
                  <a:close/>
                </a:path>
              </a:pathLst>
            </a:custGeom>
            <a:blipFill rotWithShape="1">
              <a:blip r:embed="rId11">
                <a:alphaModFix/>
              </a:blip>
              <a:stretch>
                <a:fillRect b="-22396" l="-9138" r="0" t="0"/>
              </a:stretch>
            </a:blipFill>
            <a:ln>
              <a:noFill/>
            </a:ln>
          </p:spPr>
        </p:sp>
      </p:grpSp>
      <p:sp>
        <p:nvSpPr>
          <p:cNvPr id="126" name="Google Shape;126;p2"/>
          <p:cNvSpPr/>
          <p:nvPr/>
        </p:nvSpPr>
        <p:spPr>
          <a:xfrm rot="27259">
            <a:off x="4455292" y="574214"/>
            <a:ext cx="891928" cy="908972"/>
          </a:xfrm>
          <a:custGeom>
            <a:rect b="b" l="l" r="r" t="t"/>
            <a:pathLst>
              <a:path extrusionOk="0" h="908972" w="891928">
                <a:moveTo>
                  <a:pt x="0" y="0"/>
                </a:moveTo>
                <a:lnTo>
                  <a:pt x="891928" y="0"/>
                </a:lnTo>
                <a:lnTo>
                  <a:pt x="891928" y="908972"/>
                </a:lnTo>
                <a:lnTo>
                  <a:pt x="0" y="908972"/>
                </a:lnTo>
                <a:lnTo>
                  <a:pt x="0" y="0"/>
                </a:lnTo>
                <a:close/>
              </a:path>
            </a:pathLst>
          </a:custGeom>
          <a:blipFill rotWithShape="1">
            <a:blip r:embed="rId12">
              <a:alphaModFix/>
            </a:blip>
            <a:stretch>
              <a:fillRect b="0" l="0" r="0" t="0"/>
            </a:stretch>
          </a:blipFill>
          <a:ln>
            <a:noFill/>
          </a:ln>
        </p:spPr>
      </p:sp>
      <p:sp>
        <p:nvSpPr>
          <p:cNvPr id="127" name="Google Shape;127;p2"/>
          <p:cNvSpPr/>
          <p:nvPr/>
        </p:nvSpPr>
        <p:spPr>
          <a:xfrm>
            <a:off x="11215702" y="1500162"/>
            <a:ext cx="5429288" cy="728667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main-qimg-3333a983e977a343ac2501f7b4c070ec-pjlq.jfif" id="128" name="Google Shape;128;p2"/>
          <p:cNvPicPr preferRelativeResize="0"/>
          <p:nvPr/>
        </p:nvPicPr>
        <p:blipFill rotWithShape="1">
          <a:blip r:embed="rId13">
            <a:alphaModFix/>
          </a:blip>
          <a:srcRect b="0" l="0" r="0" t="0"/>
          <a:stretch/>
        </p:blipFill>
        <p:spPr>
          <a:xfrm>
            <a:off x="11215702" y="1500162"/>
            <a:ext cx="5429288" cy="72866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20"/>
          <p:cNvSpPr txBox="1"/>
          <p:nvPr/>
        </p:nvSpPr>
        <p:spPr>
          <a:xfrm>
            <a:off x="2158316" y="785783"/>
            <a:ext cx="13971368" cy="18697747"/>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The phrase "</a:t>
            </a:r>
            <a:r>
              <a:rPr b="1" lang="en-IN" sz="6600">
                <a:solidFill>
                  <a:schemeClr val="dk1"/>
                </a:solidFill>
                <a:latin typeface="Times New Roman"/>
                <a:ea typeface="Times New Roman"/>
                <a:cs typeface="Times New Roman"/>
                <a:sym typeface="Times New Roman"/>
              </a:rPr>
              <a:t>making it difficult to discern his true stance</a:t>
            </a:r>
            <a:r>
              <a:rPr lang="en-IN" sz="6600">
                <a:solidFill>
                  <a:schemeClr val="dk1"/>
                </a:solidFill>
                <a:latin typeface="Times New Roman"/>
                <a:ea typeface="Times New Roman"/>
                <a:cs typeface="Times New Roman"/>
                <a:sym typeface="Times New Roman"/>
              </a:rPr>
              <a:t>" indicates that the speech lacked clarity.</a:t>
            </a:r>
            <a:endParaRPr/>
          </a:p>
          <a:p>
            <a:pPr indent="0" lvl="0" marL="0" marR="0" rtl="0" algn="ctr">
              <a:lnSpc>
                <a:spcPct val="109378"/>
              </a:lnSpc>
              <a:spcBef>
                <a:spcPts val="0"/>
              </a:spcBef>
              <a:spcAft>
                <a:spcPts val="0"/>
              </a:spcAft>
              <a:buNone/>
            </a:pPr>
            <a:r>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 "</a:t>
            </a:r>
            <a:r>
              <a:rPr b="1" lang="en-IN" sz="6600">
                <a:solidFill>
                  <a:schemeClr val="dk1"/>
                </a:solidFill>
                <a:latin typeface="Times New Roman"/>
                <a:ea typeface="Times New Roman"/>
                <a:cs typeface="Times New Roman"/>
                <a:sym typeface="Times New Roman"/>
              </a:rPr>
              <a:t>Vagueness</a:t>
            </a:r>
            <a:r>
              <a:rPr lang="en-IN" sz="6600">
                <a:solidFill>
                  <a:schemeClr val="dk1"/>
                </a:solidFill>
                <a:latin typeface="Times New Roman"/>
                <a:ea typeface="Times New Roman"/>
                <a:cs typeface="Times New Roman"/>
                <a:sym typeface="Times New Roman"/>
              </a:rPr>
              <a:t>" fits best as it implies a lack of clear, precise information.</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ctr">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ctr">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52" name="Google Shape;452;p20"/>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53" name="Google Shape;453;p20"/>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54" name="Google Shape;454;p20"/>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55" name="Google Shape;455;p20"/>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1"/>
          <p:cNvSpPr txBox="1"/>
          <p:nvPr/>
        </p:nvSpPr>
        <p:spPr>
          <a:xfrm>
            <a:off x="2158316" y="785783"/>
            <a:ext cx="13971368" cy="20682585"/>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SO, THE CORRECT ANSWER IS…</a:t>
            </a:r>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The politician's speech was filled with ___, making it difficult to discern his true stance on the issues.</a:t>
            </a:r>
            <a:endParaRPr/>
          </a:p>
          <a:p>
            <a:pPr indent="0" lvl="0" marL="0" marR="0" rtl="0" algn="l">
              <a:spcBef>
                <a:spcPts val="0"/>
              </a:spcBef>
              <a:spcAft>
                <a:spcPts val="0"/>
              </a:spcAft>
              <a:buNone/>
            </a:pPr>
            <a:r>
              <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A) clarity</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rgbClr val="FF0000"/>
                </a:solidFill>
                <a:latin typeface="Times New Roman"/>
                <a:ea typeface="Times New Roman"/>
                <a:cs typeface="Times New Roman"/>
                <a:sym typeface="Times New Roman"/>
              </a:rPr>
              <a:t>B) vagueness</a:t>
            </a:r>
            <a:endParaRPr sz="5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C) precision</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D) transparency</a:t>
            </a:r>
            <a:endParaRPr sz="5400">
              <a:solidFill>
                <a:schemeClr val="dk1"/>
              </a:solidFill>
              <a:latin typeface="Times New Roman"/>
              <a:ea typeface="Times New Roman"/>
              <a:cs typeface="Times New Roman"/>
              <a:sym typeface="Times New Rom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62" name="Google Shape;462;p21"/>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63" name="Google Shape;463;p21"/>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64" name="Google Shape;464;p21"/>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65" name="Google Shape;465;p21"/>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2"/>
          <p:cNvSpPr txBox="1"/>
          <p:nvPr/>
        </p:nvSpPr>
        <p:spPr>
          <a:xfrm>
            <a:off x="2158316" y="785783"/>
            <a:ext cx="13971368" cy="20774918"/>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Try to use Elimination Technique TO COMPLETE THE SENTENCE</a:t>
            </a:r>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Despite his ___ demeanor, he was known for his ___ generosity.</a:t>
            </a:r>
            <a:endParaRPr/>
          </a:p>
          <a:p>
            <a:pPr indent="0" lvl="0" marL="0" marR="0" rtl="0" algn="l">
              <a:spcBef>
                <a:spcPts val="0"/>
              </a:spcBef>
              <a:spcAft>
                <a:spcPts val="0"/>
              </a:spcAft>
              <a:buNone/>
            </a:pPr>
            <a:r>
              <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A) gruff / immense</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B) cheerful / minimal</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C) stern / meager</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D) friendly / limited</a:t>
            </a:r>
            <a:endParaRPr sz="5400">
              <a:solidFill>
                <a:schemeClr val="dk1"/>
              </a:solidFill>
              <a:latin typeface="Times New Roman"/>
              <a:ea typeface="Times New Roman"/>
              <a:cs typeface="Times New Roman"/>
              <a:sym typeface="Times New Rom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72" name="Google Shape;472;p22"/>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73" name="Google Shape;473;p22"/>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74" name="Google Shape;474;p22"/>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75" name="Google Shape;475;p22"/>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23"/>
          <p:cNvSpPr txBox="1"/>
          <p:nvPr/>
        </p:nvSpPr>
        <p:spPr>
          <a:xfrm>
            <a:off x="2158316" y="785783"/>
            <a:ext cx="13971368" cy="17727930"/>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The word "despite" indicates a contrast.</a:t>
            </a:r>
            <a:endParaRPr/>
          </a:p>
          <a:p>
            <a:pPr indent="0" lvl="0" marL="0" marR="0" rtl="0" algn="ctr">
              <a:lnSpc>
                <a:spcPct val="109378"/>
              </a:lnSpc>
              <a:spcBef>
                <a:spcPts val="0"/>
              </a:spcBef>
              <a:spcAft>
                <a:spcPts val="0"/>
              </a:spcAft>
              <a:buNone/>
            </a:pPr>
            <a:r>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"Gruff" (rough or stern) contrasts with "immense" (great or large) generosity, showing that despite his rough exterior, he is very generous.</a:t>
            </a:r>
            <a:r>
              <a:rPr b="1" lang="en-IN" sz="6600">
                <a:solidFill>
                  <a:schemeClr val="dk1"/>
                </a:solidFill>
                <a:latin typeface="Times New Roman"/>
                <a:ea typeface="Times New Roman"/>
                <a:cs typeface="Times New Roman"/>
                <a:sym typeface="Times New Roman"/>
              </a:rPr>
              <a:t> </a:t>
            </a:r>
            <a:endParaRPr b="1"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82" name="Google Shape;482;p23"/>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83" name="Google Shape;483;p23"/>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84" name="Google Shape;484;p23"/>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85" name="Google Shape;485;p23"/>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4"/>
          <p:cNvSpPr txBox="1"/>
          <p:nvPr/>
        </p:nvSpPr>
        <p:spPr>
          <a:xfrm>
            <a:off x="2158316" y="785783"/>
            <a:ext cx="13971368" cy="19851588"/>
          </a:xfrm>
          <a:prstGeom prst="rect">
            <a:avLst/>
          </a:prstGeom>
          <a:noFill/>
          <a:ln>
            <a:noFill/>
          </a:ln>
        </p:spPr>
        <p:txBody>
          <a:bodyPr anchorCtr="0" anchor="t" bIns="0" lIns="0" spcFirstLastPara="1" rIns="0" wrap="square" tIns="0">
            <a:spAutoFit/>
          </a:bodyPr>
          <a:lstStyle/>
          <a:p>
            <a:pPr indent="0" lvl="0" marL="0" marR="0" rtl="0" algn="ctr">
              <a:lnSpc>
                <a:spcPct val="133685"/>
              </a:lnSpc>
              <a:spcBef>
                <a:spcPts val="0"/>
              </a:spcBef>
              <a:spcAft>
                <a:spcPts val="0"/>
              </a:spcAft>
              <a:buNone/>
            </a:pPr>
            <a:r>
              <a:rPr b="1" lang="en-IN" sz="5400">
                <a:solidFill>
                  <a:schemeClr val="dk1"/>
                </a:solidFill>
                <a:latin typeface="Algerian"/>
                <a:ea typeface="Algerian"/>
                <a:cs typeface="Algerian"/>
                <a:sym typeface="Algerian"/>
              </a:rPr>
              <a:t>SO, THE CORRECT ANSWER IS…</a:t>
            </a:r>
            <a:endParaRPr b="1" sz="5400">
              <a:solidFill>
                <a:schemeClr val="dk1"/>
              </a:solidFill>
              <a:latin typeface="Algerian"/>
              <a:ea typeface="Algerian"/>
              <a:cs typeface="Algerian"/>
              <a:sym typeface="Algerian"/>
            </a:endParaRPr>
          </a:p>
          <a:p>
            <a:pPr indent="0" lvl="0" marL="0" marR="0" rtl="0" algn="ctr">
              <a:lnSpc>
                <a:spcPct val="133685"/>
              </a:lnSpc>
              <a:spcBef>
                <a:spcPts val="0"/>
              </a:spcBef>
              <a:spcAft>
                <a:spcPts val="0"/>
              </a:spcAft>
              <a:buNone/>
            </a:pPr>
            <a:r>
              <a:t/>
            </a:r>
            <a:endParaRPr b="1" sz="54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Despite his ___ demeanor, he was known for his ___ generosity.</a:t>
            </a:r>
            <a:endParaRPr/>
          </a:p>
          <a:p>
            <a:pPr indent="0" lvl="0" marL="0" marR="0" rtl="0" algn="l">
              <a:spcBef>
                <a:spcPts val="0"/>
              </a:spcBef>
              <a:spcAft>
                <a:spcPts val="0"/>
              </a:spcAft>
              <a:buNone/>
            </a:pPr>
            <a:r>
              <a:t/>
            </a:r>
            <a:endParaRPr sz="5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rgbClr val="FF0000"/>
                </a:solidFill>
                <a:latin typeface="Times New Roman"/>
                <a:ea typeface="Times New Roman"/>
                <a:cs typeface="Times New Roman"/>
                <a:sym typeface="Times New Roman"/>
              </a:rPr>
              <a:t>A) gruff / immense</a:t>
            </a:r>
            <a:endParaRPr sz="5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B) cheerful / minimal</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C) stern / meager</a:t>
            </a:r>
            <a:endParaRPr sz="5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5400">
                <a:solidFill>
                  <a:schemeClr val="dk1"/>
                </a:solidFill>
                <a:latin typeface="Times New Roman"/>
                <a:ea typeface="Times New Roman"/>
                <a:cs typeface="Times New Roman"/>
                <a:sym typeface="Times New Roman"/>
              </a:rPr>
              <a:t>D) friendly / limited</a:t>
            </a:r>
            <a:endParaRPr sz="5400">
              <a:solidFill>
                <a:schemeClr val="dk1"/>
              </a:solidFill>
              <a:latin typeface="Times New Roman"/>
              <a:ea typeface="Times New Roman"/>
              <a:cs typeface="Times New Roman"/>
              <a:sym typeface="Times New Roman"/>
            </a:endParaRPr>
          </a:p>
          <a:p>
            <a:pPr indent="0" lvl="0" marL="0" marR="0" rtl="0" algn="l">
              <a:lnSpc>
                <a:spcPct val="109378"/>
              </a:lnSpc>
              <a:spcBef>
                <a:spcPts val="0"/>
              </a:spcBef>
              <a:spcAft>
                <a:spcPts val="0"/>
              </a:spcAft>
              <a:buNone/>
            </a:pPr>
            <a:r>
              <a:rPr b="1" lang="en-IN" sz="6600">
                <a:solidFill>
                  <a:schemeClr val="dk1"/>
                </a:solidFill>
                <a:latin typeface="Algerian"/>
                <a:ea typeface="Algerian"/>
                <a:cs typeface="Algerian"/>
                <a:sym typeface="Algerian"/>
              </a:rPr>
              <a:t> </a:t>
            </a:r>
            <a:endParaRPr b="1"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492" name="Google Shape;492;p24"/>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493" name="Google Shape;493;p24"/>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494" name="Google Shape;494;p24"/>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495" name="Google Shape;495;p24"/>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25"/>
          <p:cNvSpPr txBox="1"/>
          <p:nvPr/>
        </p:nvSpPr>
        <p:spPr>
          <a:xfrm>
            <a:off x="2158316" y="785783"/>
            <a:ext cx="13971368" cy="20313253"/>
          </a:xfrm>
          <a:prstGeom prst="rect">
            <a:avLst/>
          </a:prstGeom>
          <a:noFill/>
          <a:ln>
            <a:noFill/>
          </a:ln>
        </p:spPr>
        <p:txBody>
          <a:bodyPr anchorCtr="0" anchor="t" bIns="0" lIns="0" spcFirstLastPara="1" rIns="0" wrap="square" tIns="0">
            <a:spAutoFit/>
          </a:bodyPr>
          <a:lstStyle/>
          <a:p>
            <a:pPr indent="0" lvl="0" marL="0" marR="0" rtl="0" algn="ctr">
              <a:lnSpc>
                <a:spcPct val="180474"/>
              </a:lnSpc>
              <a:spcBef>
                <a:spcPts val="0"/>
              </a:spcBef>
              <a:spcAft>
                <a:spcPts val="0"/>
              </a:spcAft>
              <a:buNone/>
            </a:pPr>
            <a:r>
              <a:rPr b="1" lang="en-IN" sz="4000">
                <a:solidFill>
                  <a:schemeClr val="dk1"/>
                </a:solidFill>
                <a:latin typeface="Algerian"/>
                <a:ea typeface="Algerian"/>
                <a:cs typeface="Algerian"/>
                <a:sym typeface="Algerian"/>
              </a:rPr>
              <a:t>Try to use Elimination Technique TO COMPLETE THE SENTENCE</a:t>
            </a:r>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Technological advancements have __________ the way we live and work. The __________ of smart phones, for instance, has made communication more __________ and instant. However, these changes also bring about __________, such as data privacy concerns.</a:t>
            </a:r>
            <a:endParaRPr/>
          </a:p>
          <a:p>
            <a:pPr indent="0" lvl="0" marL="0" marR="0" rtl="0" algn="l">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a) hindered, disappearance, complicated, benefits</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b) transformed, invention, convenient, challenges</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c) unchanged, decline, expensive, advantages</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d) reverted, removal, obscure, ease</a:t>
            </a:r>
            <a:endParaRPr sz="4000">
              <a:solidFill>
                <a:schemeClr val="dk1"/>
              </a:solidFill>
              <a:latin typeface="Times New Roman"/>
              <a:ea typeface="Times New Roman"/>
              <a:cs typeface="Times New Roman"/>
              <a:sym typeface="Times New Roman"/>
            </a:endParaRPr>
          </a:p>
          <a:p>
            <a:pPr indent="0" lvl="0" marL="0" marR="0" rtl="0" algn="l">
              <a:lnSpc>
                <a:spcPct val="180474"/>
              </a:lnSpc>
              <a:spcBef>
                <a:spcPts val="0"/>
              </a:spcBef>
              <a:spcAft>
                <a:spcPts val="0"/>
              </a:spcAft>
              <a:buNone/>
            </a:pPr>
            <a:r>
              <a:rPr b="1" lang="en-IN" sz="4000">
                <a:solidFill>
                  <a:schemeClr val="dk1"/>
                </a:solidFill>
                <a:latin typeface="Algerian"/>
                <a:ea typeface="Algerian"/>
                <a:cs typeface="Algerian"/>
                <a:sym typeface="Algerian"/>
              </a:rPr>
              <a:t> </a:t>
            </a:r>
            <a:endParaRPr b="1"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ctr">
              <a:lnSpc>
                <a:spcPct val="180474"/>
              </a:lnSpc>
              <a:spcBef>
                <a:spcPts val="0"/>
              </a:spcBef>
              <a:spcAft>
                <a:spcPts val="0"/>
              </a:spcAft>
              <a:buNone/>
            </a:pPr>
            <a:r>
              <a:t/>
            </a:r>
            <a:endParaRPr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rgbClr val="605048"/>
              </a:solidFill>
              <a:latin typeface="Algerian"/>
              <a:ea typeface="Algerian"/>
              <a:cs typeface="Algerian"/>
              <a:sym typeface="Algerian"/>
            </a:endParaRPr>
          </a:p>
          <a:p>
            <a:pPr indent="0" lvl="3" marL="1371600" marR="0" rtl="0" algn="l">
              <a:lnSpc>
                <a:spcPct val="180474"/>
              </a:lnSpc>
              <a:spcBef>
                <a:spcPts val="0"/>
              </a:spcBef>
              <a:spcAft>
                <a:spcPts val="0"/>
              </a:spcAft>
              <a:buNone/>
            </a:pPr>
            <a:r>
              <a:t/>
            </a:r>
            <a:endParaRPr b="0" i="0" sz="4000" u="none" cap="none" strike="noStrike">
              <a:solidFill>
                <a:schemeClr val="dk1"/>
              </a:solidFill>
              <a:latin typeface="Arial"/>
              <a:ea typeface="Arial"/>
              <a:cs typeface="Arial"/>
              <a:sym typeface="Arial"/>
            </a:endParaRPr>
          </a:p>
          <a:p>
            <a:pPr indent="0" lvl="0" marL="0" marR="0" rtl="0" algn="ctr">
              <a:lnSpc>
                <a:spcPct val="180474"/>
              </a:lnSpc>
              <a:spcBef>
                <a:spcPts val="0"/>
              </a:spcBef>
              <a:spcAft>
                <a:spcPts val="0"/>
              </a:spcAft>
              <a:buNone/>
            </a:pPr>
            <a:r>
              <a:rPr lang="en-IN" sz="4000">
                <a:solidFill>
                  <a:schemeClr val="dk1"/>
                </a:solidFill>
                <a:latin typeface="Arial"/>
                <a:ea typeface="Arial"/>
                <a:cs typeface="Arial"/>
                <a:sym typeface="Arial"/>
              </a:rPr>
              <a:t>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p:txBody>
      </p:sp>
      <p:sp>
        <p:nvSpPr>
          <p:cNvPr id="502" name="Google Shape;502;p25"/>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03" name="Google Shape;503;p25"/>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04" name="Google Shape;504;p25"/>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05" name="Google Shape;505;p25"/>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26"/>
          <p:cNvSpPr txBox="1"/>
          <p:nvPr/>
        </p:nvSpPr>
        <p:spPr>
          <a:xfrm>
            <a:off x="2158316" y="785783"/>
            <a:ext cx="13971368" cy="18048210"/>
          </a:xfrm>
          <a:prstGeom prst="rect">
            <a:avLst/>
          </a:prstGeom>
          <a:noFill/>
          <a:ln>
            <a:noFill/>
          </a:ln>
        </p:spPr>
        <p:txBody>
          <a:bodyPr anchorCtr="0" anchor="t" bIns="0" lIns="0" spcFirstLastPara="1" rIns="0" wrap="square" tIns="0">
            <a:spAutoFit/>
          </a:bodyPr>
          <a:lstStyle/>
          <a:p>
            <a:pPr indent="0" lvl="0" marL="0" marR="0" rtl="0" algn="ctr">
              <a:lnSpc>
                <a:spcPct val="180474"/>
              </a:lnSpc>
              <a:spcBef>
                <a:spcPts val="0"/>
              </a:spcBef>
              <a:spcAft>
                <a:spcPts val="0"/>
              </a:spcAft>
              <a:buNone/>
            </a:pPr>
            <a:r>
              <a:rPr lang="en-IN" sz="4000">
                <a:solidFill>
                  <a:schemeClr val="dk1"/>
                </a:solidFill>
                <a:latin typeface="Times New Roman"/>
                <a:ea typeface="Times New Roman"/>
                <a:cs typeface="Times New Roman"/>
                <a:sym typeface="Times New Roman"/>
              </a:rPr>
              <a:t>"Technological advancements have </a:t>
            </a:r>
            <a:r>
              <a:rPr b="1" lang="en-IN" sz="4000">
                <a:solidFill>
                  <a:schemeClr val="dk1"/>
                </a:solidFill>
                <a:latin typeface="Times New Roman"/>
                <a:ea typeface="Times New Roman"/>
                <a:cs typeface="Times New Roman"/>
                <a:sym typeface="Times New Roman"/>
              </a:rPr>
              <a:t>transformed</a:t>
            </a:r>
            <a:r>
              <a:rPr lang="en-IN" sz="4000">
                <a:solidFill>
                  <a:schemeClr val="dk1"/>
                </a:solidFill>
                <a:latin typeface="Times New Roman"/>
                <a:ea typeface="Times New Roman"/>
                <a:cs typeface="Times New Roman"/>
                <a:sym typeface="Times New Roman"/>
              </a:rPr>
              <a:t> the way we live and work" – </a:t>
            </a:r>
            <a:endParaRPr/>
          </a:p>
          <a:p>
            <a:pPr indent="0" lvl="0" marL="0" marR="0" rtl="0" algn="ctr">
              <a:lnSpc>
                <a:spcPct val="180474"/>
              </a:lnSpc>
              <a:spcBef>
                <a:spcPts val="0"/>
              </a:spcBef>
              <a:spcAft>
                <a:spcPts val="0"/>
              </a:spcAft>
              <a:buNone/>
            </a:pPr>
            <a:r>
              <a:rPr lang="en-IN" sz="4000">
                <a:solidFill>
                  <a:schemeClr val="dk1"/>
                </a:solidFill>
                <a:latin typeface="Times New Roman"/>
                <a:ea typeface="Times New Roman"/>
                <a:cs typeface="Times New Roman"/>
                <a:sym typeface="Times New Roman"/>
              </a:rPr>
              <a:t>"Transformed" means significantly changed. </a:t>
            </a:r>
            <a:endParaRPr sz="4000">
              <a:solidFill>
                <a:schemeClr val="dk1"/>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rPr lang="en-IN" sz="4000">
                <a:solidFill>
                  <a:schemeClr val="dk1"/>
                </a:solidFill>
                <a:latin typeface="Times New Roman"/>
                <a:ea typeface="Times New Roman"/>
                <a:cs typeface="Times New Roman"/>
                <a:sym typeface="Times New Roman"/>
              </a:rPr>
              <a:t>"The </a:t>
            </a:r>
            <a:r>
              <a:rPr b="1" lang="en-IN" sz="4000">
                <a:solidFill>
                  <a:schemeClr val="dk1"/>
                </a:solidFill>
                <a:latin typeface="Times New Roman"/>
                <a:ea typeface="Times New Roman"/>
                <a:cs typeface="Times New Roman"/>
                <a:sym typeface="Times New Roman"/>
              </a:rPr>
              <a:t>invention</a:t>
            </a:r>
            <a:r>
              <a:rPr lang="en-IN" sz="4000">
                <a:solidFill>
                  <a:schemeClr val="dk1"/>
                </a:solidFill>
                <a:latin typeface="Times New Roman"/>
                <a:ea typeface="Times New Roman"/>
                <a:cs typeface="Times New Roman"/>
                <a:sym typeface="Times New Roman"/>
              </a:rPr>
              <a:t> of smart phones" - "Invention" refers to the creation of new technology. "has made communication more </a:t>
            </a:r>
            <a:r>
              <a:rPr b="1" lang="en-IN" sz="4000">
                <a:solidFill>
                  <a:schemeClr val="dk1"/>
                </a:solidFill>
                <a:latin typeface="Times New Roman"/>
                <a:ea typeface="Times New Roman"/>
                <a:cs typeface="Times New Roman"/>
                <a:sym typeface="Times New Roman"/>
              </a:rPr>
              <a:t>convenient</a:t>
            </a:r>
            <a:r>
              <a:rPr lang="en-IN" sz="4000">
                <a:solidFill>
                  <a:schemeClr val="dk1"/>
                </a:solidFill>
                <a:latin typeface="Times New Roman"/>
                <a:ea typeface="Times New Roman"/>
                <a:cs typeface="Times New Roman"/>
                <a:sym typeface="Times New Roman"/>
              </a:rPr>
              <a:t> and instant" </a:t>
            </a:r>
            <a:endParaRPr sz="4000">
              <a:solidFill>
                <a:schemeClr val="dk1"/>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rPr lang="en-IN" sz="4000">
                <a:solidFill>
                  <a:schemeClr val="dk1"/>
                </a:solidFill>
                <a:latin typeface="Times New Roman"/>
                <a:ea typeface="Times New Roman"/>
                <a:cs typeface="Times New Roman"/>
                <a:sym typeface="Times New Roman"/>
              </a:rPr>
              <a:t>"Convenient" fits with the idea of easier communication. "However, these changes also bring about </a:t>
            </a:r>
            <a:r>
              <a:rPr b="1" lang="en-IN" sz="4000">
                <a:solidFill>
                  <a:schemeClr val="dk1"/>
                </a:solidFill>
                <a:latin typeface="Times New Roman"/>
                <a:ea typeface="Times New Roman"/>
                <a:cs typeface="Times New Roman"/>
                <a:sym typeface="Times New Roman"/>
              </a:rPr>
              <a:t>challenges</a:t>
            </a:r>
            <a:r>
              <a:rPr lang="en-IN" sz="4000">
                <a:solidFill>
                  <a:schemeClr val="dk1"/>
                </a:solidFill>
                <a:latin typeface="Times New Roman"/>
                <a:ea typeface="Times New Roman"/>
                <a:cs typeface="Times New Roman"/>
                <a:sym typeface="Times New Roman"/>
              </a:rPr>
              <a:t>" - "Challenges" are the difficulties that arise, like data privacy concerns.</a:t>
            </a:r>
            <a:endParaRPr sz="4000">
              <a:solidFill>
                <a:schemeClr val="dk1"/>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b="1" sz="4000">
              <a:solidFill>
                <a:srgbClr val="605048"/>
              </a:solidFill>
              <a:latin typeface="Times New Roman"/>
              <a:ea typeface="Times New Roman"/>
              <a:cs typeface="Times New Roman"/>
              <a:sym typeface="Times New Roman"/>
            </a:endParaRPr>
          </a:p>
          <a:p>
            <a:pPr indent="0" lvl="3" marL="1371600" marR="0" rtl="0" algn="l">
              <a:lnSpc>
                <a:spcPct val="180474"/>
              </a:lnSpc>
              <a:spcBef>
                <a:spcPts val="0"/>
              </a:spcBef>
              <a:spcAft>
                <a:spcPts val="0"/>
              </a:spcAft>
              <a:buNone/>
            </a:pPr>
            <a:r>
              <a:t/>
            </a:r>
            <a:endParaRPr b="0" i="0" sz="4000" u="none" cap="none" strike="noStrike">
              <a:solidFill>
                <a:schemeClr val="dk1"/>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rPr lang="en-IN" sz="4000">
                <a:solidFill>
                  <a:schemeClr val="dk1"/>
                </a:solidFill>
                <a:latin typeface="Times New Roman"/>
                <a:ea typeface="Times New Roman"/>
                <a:cs typeface="Times New Roman"/>
                <a:sym typeface="Times New Roman"/>
              </a:rPr>
              <a:t> </a:t>
            </a:r>
            <a:endParaRPr sz="4000">
              <a:solidFill>
                <a:srgbClr val="605048"/>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rgbClr val="605048"/>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rgbClr val="605048"/>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rgbClr val="605048"/>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rgbClr val="605048"/>
              </a:solidFill>
              <a:latin typeface="Times New Roman"/>
              <a:ea typeface="Times New Roman"/>
              <a:cs typeface="Times New Roman"/>
              <a:sym typeface="Times New Roman"/>
            </a:endParaRPr>
          </a:p>
          <a:p>
            <a:pPr indent="0" lvl="0" marL="0" marR="0" rtl="0" algn="ctr">
              <a:lnSpc>
                <a:spcPct val="180474"/>
              </a:lnSpc>
              <a:spcBef>
                <a:spcPts val="0"/>
              </a:spcBef>
              <a:spcAft>
                <a:spcPts val="0"/>
              </a:spcAft>
              <a:buNone/>
            </a:pPr>
            <a:r>
              <a:t/>
            </a:r>
            <a:endParaRPr sz="4000">
              <a:solidFill>
                <a:srgbClr val="605048"/>
              </a:solidFill>
              <a:latin typeface="Times New Roman"/>
              <a:ea typeface="Times New Roman"/>
              <a:cs typeface="Times New Roman"/>
              <a:sym typeface="Times New Roman"/>
            </a:endParaRPr>
          </a:p>
        </p:txBody>
      </p:sp>
      <p:sp>
        <p:nvSpPr>
          <p:cNvPr id="512" name="Google Shape;512;p26"/>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13" name="Google Shape;513;p26"/>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14" name="Google Shape;514;p26"/>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15" name="Google Shape;515;p26"/>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27"/>
          <p:cNvSpPr txBox="1"/>
          <p:nvPr/>
        </p:nvSpPr>
        <p:spPr>
          <a:xfrm>
            <a:off x="2158316" y="785783"/>
            <a:ext cx="13971368" cy="19389923"/>
          </a:xfrm>
          <a:prstGeom prst="rect">
            <a:avLst/>
          </a:prstGeom>
          <a:noFill/>
          <a:ln>
            <a:noFill/>
          </a:ln>
        </p:spPr>
        <p:txBody>
          <a:bodyPr anchorCtr="0" anchor="t" bIns="0" lIns="0" spcFirstLastPara="1" rIns="0" wrap="square" tIns="0">
            <a:spAutoFit/>
          </a:bodyPr>
          <a:lstStyle/>
          <a:p>
            <a:pPr indent="0" lvl="0" marL="0" marR="0" rtl="0" algn="ctr">
              <a:lnSpc>
                <a:spcPct val="180474"/>
              </a:lnSpc>
              <a:spcBef>
                <a:spcPts val="0"/>
              </a:spcBef>
              <a:spcAft>
                <a:spcPts val="0"/>
              </a:spcAft>
              <a:buNone/>
            </a:pPr>
            <a:r>
              <a:rPr b="1" lang="en-IN" sz="4000">
                <a:solidFill>
                  <a:schemeClr val="dk1"/>
                </a:solidFill>
                <a:latin typeface="Algerian"/>
                <a:ea typeface="Algerian"/>
                <a:cs typeface="Algerian"/>
                <a:sym typeface="Algerian"/>
              </a:rPr>
              <a:t>SO, THE CORRECT ANSWER IS…</a:t>
            </a:r>
            <a:endParaRPr b="1"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Technological advancements have __________ the way we live and work. The __________ of smart phones, for instance, has made communication more __________ and instant. However, these changes also bring about __________, such as data privacy concerns.</a:t>
            </a:r>
            <a:endParaRPr/>
          </a:p>
          <a:p>
            <a:pPr indent="0" lvl="0" marL="0" marR="0" rtl="0" algn="l">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a) hindered, disappearance, complicated, benefits</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rgbClr val="FF0000"/>
                </a:solidFill>
                <a:latin typeface="Times New Roman"/>
                <a:ea typeface="Times New Roman"/>
                <a:cs typeface="Times New Roman"/>
                <a:sym typeface="Times New Roman"/>
              </a:rPr>
              <a:t>b) transformed, invention, convenient, challenges</a:t>
            </a:r>
            <a:endParaRPr sz="40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c) unchanged, decline, expensive, advantages</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d) reverted, removal, obscure, ease</a:t>
            </a:r>
            <a:endParaRPr sz="4000">
              <a:solidFill>
                <a:schemeClr val="dk1"/>
              </a:solidFill>
              <a:latin typeface="Times New Roman"/>
              <a:ea typeface="Times New Roman"/>
              <a:cs typeface="Times New Roman"/>
              <a:sym typeface="Times New Roman"/>
            </a:endParaRPr>
          </a:p>
          <a:p>
            <a:pPr indent="0" lvl="0" marL="0" marR="0" rtl="0" algn="l">
              <a:lnSpc>
                <a:spcPct val="180474"/>
              </a:lnSpc>
              <a:spcBef>
                <a:spcPts val="0"/>
              </a:spcBef>
              <a:spcAft>
                <a:spcPts val="0"/>
              </a:spcAft>
              <a:buNone/>
            </a:pPr>
            <a:r>
              <a:rPr b="1" lang="en-IN" sz="4000">
                <a:solidFill>
                  <a:schemeClr val="dk1"/>
                </a:solidFill>
                <a:latin typeface="Algerian"/>
                <a:ea typeface="Algerian"/>
                <a:cs typeface="Algerian"/>
                <a:sym typeface="Algerian"/>
              </a:rPr>
              <a:t> </a:t>
            </a:r>
            <a:endParaRPr b="1"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ctr">
              <a:lnSpc>
                <a:spcPct val="180474"/>
              </a:lnSpc>
              <a:spcBef>
                <a:spcPts val="0"/>
              </a:spcBef>
              <a:spcAft>
                <a:spcPts val="0"/>
              </a:spcAft>
              <a:buNone/>
            </a:pPr>
            <a:r>
              <a:t/>
            </a:r>
            <a:endParaRPr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rgbClr val="605048"/>
              </a:solidFill>
              <a:latin typeface="Algerian"/>
              <a:ea typeface="Algerian"/>
              <a:cs typeface="Algerian"/>
              <a:sym typeface="Algerian"/>
            </a:endParaRPr>
          </a:p>
          <a:p>
            <a:pPr indent="0" lvl="3" marL="1371600" marR="0" rtl="0" algn="l">
              <a:lnSpc>
                <a:spcPct val="180474"/>
              </a:lnSpc>
              <a:spcBef>
                <a:spcPts val="0"/>
              </a:spcBef>
              <a:spcAft>
                <a:spcPts val="0"/>
              </a:spcAft>
              <a:buNone/>
            </a:pPr>
            <a:r>
              <a:t/>
            </a:r>
            <a:endParaRPr b="0" i="0" sz="4000" u="none" cap="none" strike="noStrike">
              <a:solidFill>
                <a:schemeClr val="dk1"/>
              </a:solidFill>
              <a:latin typeface="Arial"/>
              <a:ea typeface="Arial"/>
              <a:cs typeface="Arial"/>
              <a:sym typeface="Arial"/>
            </a:endParaRPr>
          </a:p>
          <a:p>
            <a:pPr indent="0" lvl="0" marL="0" marR="0" rtl="0" algn="ctr">
              <a:lnSpc>
                <a:spcPct val="180474"/>
              </a:lnSpc>
              <a:spcBef>
                <a:spcPts val="0"/>
              </a:spcBef>
              <a:spcAft>
                <a:spcPts val="0"/>
              </a:spcAft>
              <a:buNone/>
            </a:pPr>
            <a:r>
              <a:rPr lang="en-IN" sz="4000">
                <a:solidFill>
                  <a:schemeClr val="dk1"/>
                </a:solidFill>
                <a:latin typeface="Arial"/>
                <a:ea typeface="Arial"/>
                <a:cs typeface="Arial"/>
                <a:sym typeface="Arial"/>
              </a:rPr>
              <a:t>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p:txBody>
      </p:sp>
      <p:sp>
        <p:nvSpPr>
          <p:cNvPr id="522" name="Google Shape;522;p27"/>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23" name="Google Shape;523;p27"/>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24" name="Google Shape;524;p27"/>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25" name="Google Shape;525;p27"/>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28"/>
          <p:cNvSpPr txBox="1"/>
          <p:nvPr/>
        </p:nvSpPr>
        <p:spPr>
          <a:xfrm>
            <a:off x="2158316" y="785783"/>
            <a:ext cx="13971368" cy="18466594"/>
          </a:xfrm>
          <a:prstGeom prst="rect">
            <a:avLst/>
          </a:prstGeom>
          <a:noFill/>
          <a:ln>
            <a:noFill/>
          </a:ln>
        </p:spPr>
        <p:txBody>
          <a:bodyPr anchorCtr="0" anchor="t" bIns="0" lIns="0" spcFirstLastPara="1" rIns="0" wrap="square" tIns="0">
            <a:spAutoFit/>
          </a:bodyPr>
          <a:lstStyle/>
          <a:p>
            <a:pPr indent="0" lvl="0" marL="0" marR="0" rtl="0" algn="ctr">
              <a:lnSpc>
                <a:spcPct val="180474"/>
              </a:lnSpc>
              <a:spcBef>
                <a:spcPts val="0"/>
              </a:spcBef>
              <a:spcAft>
                <a:spcPts val="0"/>
              </a:spcAft>
              <a:buNone/>
            </a:pPr>
            <a:r>
              <a:rPr b="1" lang="en-IN" sz="4000">
                <a:solidFill>
                  <a:schemeClr val="dk1"/>
                </a:solidFill>
                <a:latin typeface="Algerian"/>
                <a:ea typeface="Algerian"/>
                <a:cs typeface="Algerian"/>
                <a:sym typeface="Algerian"/>
              </a:rPr>
              <a:t>Try to use Elimination Technique TO COMPLETE THE SENTENCE</a:t>
            </a:r>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The scientist's theory was initially met with ___, but over time it gained ___ among his peers.</a:t>
            </a:r>
            <a:endParaRPr/>
          </a:p>
          <a:p>
            <a:pPr indent="0" lvl="0" marL="0" marR="0" rtl="0" algn="l">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A) skepticism / acceptance</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B) enthusiasm / rejection</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C) indifference / criticism</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000">
                <a:solidFill>
                  <a:schemeClr val="dk1"/>
                </a:solidFill>
                <a:latin typeface="Times New Roman"/>
                <a:ea typeface="Times New Roman"/>
                <a:cs typeface="Times New Roman"/>
                <a:sym typeface="Times New Roman"/>
              </a:rPr>
              <a:t>D) support / doubt</a:t>
            </a:r>
            <a:endParaRPr sz="4000">
              <a:solidFill>
                <a:schemeClr val="dk1"/>
              </a:solidFill>
              <a:latin typeface="Times New Roman"/>
              <a:ea typeface="Times New Roman"/>
              <a:cs typeface="Times New Roman"/>
              <a:sym typeface="Times New Roman"/>
            </a:endParaRPr>
          </a:p>
          <a:p>
            <a:pPr indent="0" lvl="0" marL="0" marR="0" rtl="0" algn="l">
              <a:lnSpc>
                <a:spcPct val="180474"/>
              </a:lnSpc>
              <a:spcBef>
                <a:spcPts val="0"/>
              </a:spcBef>
              <a:spcAft>
                <a:spcPts val="0"/>
              </a:spcAft>
              <a:buNone/>
            </a:pPr>
            <a:r>
              <a:rPr b="1" lang="en-IN" sz="4000">
                <a:solidFill>
                  <a:schemeClr val="dk1"/>
                </a:solidFill>
                <a:latin typeface="Algerian"/>
                <a:ea typeface="Algerian"/>
                <a:cs typeface="Algerian"/>
                <a:sym typeface="Algerian"/>
              </a:rPr>
              <a:t> </a:t>
            </a:r>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ctr">
              <a:lnSpc>
                <a:spcPct val="180474"/>
              </a:lnSpc>
              <a:spcBef>
                <a:spcPts val="0"/>
              </a:spcBef>
              <a:spcAft>
                <a:spcPts val="0"/>
              </a:spcAft>
              <a:buNone/>
            </a:pPr>
            <a:r>
              <a:t/>
            </a:r>
            <a:endParaRPr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rgbClr val="605048"/>
              </a:solidFill>
              <a:latin typeface="Algerian"/>
              <a:ea typeface="Algerian"/>
              <a:cs typeface="Algerian"/>
              <a:sym typeface="Algerian"/>
            </a:endParaRPr>
          </a:p>
          <a:p>
            <a:pPr indent="0" lvl="3" marL="1371600" marR="0" rtl="0" algn="l">
              <a:lnSpc>
                <a:spcPct val="180474"/>
              </a:lnSpc>
              <a:spcBef>
                <a:spcPts val="0"/>
              </a:spcBef>
              <a:spcAft>
                <a:spcPts val="0"/>
              </a:spcAft>
              <a:buNone/>
            </a:pPr>
            <a:r>
              <a:t/>
            </a:r>
            <a:endParaRPr b="0" i="0" sz="4000" u="none" cap="none" strike="noStrike">
              <a:solidFill>
                <a:schemeClr val="dk1"/>
              </a:solidFill>
              <a:latin typeface="Arial"/>
              <a:ea typeface="Arial"/>
              <a:cs typeface="Arial"/>
              <a:sym typeface="Arial"/>
            </a:endParaRPr>
          </a:p>
          <a:p>
            <a:pPr indent="0" lvl="0" marL="0" marR="0" rtl="0" algn="ctr">
              <a:lnSpc>
                <a:spcPct val="180474"/>
              </a:lnSpc>
              <a:spcBef>
                <a:spcPts val="0"/>
              </a:spcBef>
              <a:spcAft>
                <a:spcPts val="0"/>
              </a:spcAft>
              <a:buNone/>
            </a:pPr>
            <a:r>
              <a:rPr lang="en-IN" sz="4000">
                <a:solidFill>
                  <a:schemeClr val="dk1"/>
                </a:solidFill>
                <a:latin typeface="Arial"/>
                <a:ea typeface="Arial"/>
                <a:cs typeface="Arial"/>
                <a:sym typeface="Arial"/>
              </a:rPr>
              <a:t>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p:txBody>
      </p:sp>
      <p:sp>
        <p:nvSpPr>
          <p:cNvPr id="532" name="Google Shape;532;p28"/>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33" name="Google Shape;533;p28"/>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34" name="Google Shape;534;p28"/>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35" name="Google Shape;535;p28"/>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29"/>
          <p:cNvSpPr txBox="1"/>
          <p:nvPr/>
        </p:nvSpPr>
        <p:spPr>
          <a:xfrm>
            <a:off x="2158316" y="785783"/>
            <a:ext cx="13971368" cy="17727930"/>
          </a:xfrm>
          <a:prstGeom prst="rect">
            <a:avLst/>
          </a:prstGeom>
          <a:noFill/>
          <a:ln>
            <a:noFill/>
          </a:ln>
        </p:spPr>
        <p:txBody>
          <a:bodyPr anchorCtr="0" anchor="t" bIns="0" lIns="0" spcFirstLastPara="1" rIns="0" wrap="square" tIns="0">
            <a:spAutoFit/>
          </a:bodyPr>
          <a:lstStyle/>
          <a:p>
            <a:pPr indent="0" lvl="0" marL="0" marR="0" rtl="0" algn="ctr">
              <a:lnSpc>
                <a:spcPct val="109378"/>
              </a:lnSpc>
              <a:spcBef>
                <a:spcPts val="0"/>
              </a:spcBef>
              <a:spcAft>
                <a:spcPts val="0"/>
              </a:spcAft>
              <a:buNone/>
            </a:pPr>
            <a:r>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The phrase "initially met with"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followed by a contrasting outcome "over time it gained"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indicates a shift from doubt to approval.</a:t>
            </a:r>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 "Skepticism" to "acceptance" fits this narrative.</a:t>
            </a:r>
            <a:r>
              <a:rPr b="1" lang="en-IN" sz="6600">
                <a:solidFill>
                  <a:schemeClr val="dk1"/>
                </a:solidFill>
                <a:latin typeface="Times New Roman"/>
                <a:ea typeface="Times New Roman"/>
                <a:cs typeface="Times New Roman"/>
                <a:sym typeface="Times New Roman"/>
              </a:rPr>
              <a:t> </a:t>
            </a:r>
            <a:endParaRPr/>
          </a:p>
          <a:p>
            <a:pPr indent="0" lvl="0" marL="0" marR="0" rtl="0" algn="ctr">
              <a:lnSpc>
                <a:spcPct val="109378"/>
              </a:lnSpc>
              <a:spcBef>
                <a:spcPts val="0"/>
              </a:spcBef>
              <a:spcAft>
                <a:spcPts val="0"/>
              </a:spcAft>
              <a:buNone/>
            </a:pPr>
            <a:r>
              <a:t/>
            </a:r>
            <a:endParaRPr b="1" sz="66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66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sz="6600">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b="1" sz="6600">
              <a:solidFill>
                <a:srgbClr val="605048"/>
              </a:solidFill>
              <a:latin typeface="Times New Roman"/>
              <a:ea typeface="Times New Roman"/>
              <a:cs typeface="Times New Roman"/>
              <a:sym typeface="Times New Roman"/>
            </a:endParaRPr>
          </a:p>
          <a:p>
            <a:pPr indent="0" lvl="3" marL="1371600" marR="0" rtl="0" algn="ctr">
              <a:lnSpc>
                <a:spcPct val="109378"/>
              </a:lnSpc>
              <a:spcBef>
                <a:spcPts val="0"/>
              </a:spcBef>
              <a:spcAft>
                <a:spcPts val="0"/>
              </a:spcAft>
              <a:buNone/>
            </a:pPr>
            <a:r>
              <a:t/>
            </a:r>
            <a:endParaRPr b="0" i="0" sz="6600" u="none" cap="none" strike="noStrike">
              <a:solidFill>
                <a:schemeClr val="dk1"/>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rPr lang="en-IN" sz="6600">
                <a:solidFill>
                  <a:schemeClr val="dk1"/>
                </a:solidFill>
                <a:latin typeface="Times New Roman"/>
                <a:ea typeface="Times New Roman"/>
                <a:cs typeface="Times New Roman"/>
                <a:sym typeface="Times New Roman"/>
              </a:rPr>
              <a:t> </a:t>
            </a:r>
            <a:endParaRPr sz="6600">
              <a:solidFill>
                <a:srgbClr val="605048"/>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sz="6600">
              <a:solidFill>
                <a:srgbClr val="605048"/>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sz="6600">
              <a:solidFill>
                <a:srgbClr val="605048"/>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sz="6600">
              <a:solidFill>
                <a:srgbClr val="605048"/>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sz="6600">
              <a:solidFill>
                <a:srgbClr val="605048"/>
              </a:solidFill>
              <a:latin typeface="Times New Roman"/>
              <a:ea typeface="Times New Roman"/>
              <a:cs typeface="Times New Roman"/>
              <a:sym typeface="Times New Roman"/>
            </a:endParaRPr>
          </a:p>
          <a:p>
            <a:pPr indent="0" lvl="0" marL="0" marR="0" rtl="0" algn="ctr">
              <a:lnSpc>
                <a:spcPct val="109378"/>
              </a:lnSpc>
              <a:spcBef>
                <a:spcPts val="0"/>
              </a:spcBef>
              <a:spcAft>
                <a:spcPts val="0"/>
              </a:spcAft>
              <a:buNone/>
            </a:pPr>
            <a:r>
              <a:t/>
            </a:r>
            <a:endParaRPr sz="6600">
              <a:solidFill>
                <a:srgbClr val="605048"/>
              </a:solidFill>
              <a:latin typeface="Times New Roman"/>
              <a:ea typeface="Times New Roman"/>
              <a:cs typeface="Times New Roman"/>
              <a:sym typeface="Times New Roman"/>
            </a:endParaRPr>
          </a:p>
        </p:txBody>
      </p:sp>
      <p:sp>
        <p:nvSpPr>
          <p:cNvPr id="542" name="Google Shape;542;p29"/>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43" name="Google Shape;543;p29"/>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44" name="Google Shape;544;p29"/>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45" name="Google Shape;545;p29"/>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134" name="Google Shape;134;p3"/>
          <p:cNvGrpSpPr/>
          <p:nvPr/>
        </p:nvGrpSpPr>
        <p:grpSpPr>
          <a:xfrm rot="-999611">
            <a:off x="5202483" y="2340477"/>
            <a:ext cx="10183769" cy="7053203"/>
            <a:chOff x="0" y="0"/>
            <a:chExt cx="3429000" cy="2374900"/>
          </a:xfrm>
        </p:grpSpPr>
        <p:sp>
          <p:nvSpPr>
            <p:cNvPr id="135" name="Google Shape;135;p3"/>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137" name="Google Shape;137;p3"/>
          <p:cNvGrpSpPr/>
          <p:nvPr/>
        </p:nvGrpSpPr>
        <p:grpSpPr>
          <a:xfrm rot="-9718871">
            <a:off x="8926914" y="2134899"/>
            <a:ext cx="4754267" cy="7042137"/>
            <a:chOff x="0" y="0"/>
            <a:chExt cx="3194191" cy="4731314"/>
          </a:xfrm>
        </p:grpSpPr>
        <p:sp>
          <p:nvSpPr>
            <p:cNvPr id="138" name="Google Shape;138;p3"/>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6">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7">
                <a:alphaModFix/>
              </a:blip>
              <a:stretch>
                <a:fillRect b="0" l="-4321" r="-516" t="-3534"/>
              </a:stretch>
            </a:blipFill>
            <a:ln>
              <a:noFill/>
            </a:ln>
          </p:spPr>
        </p:sp>
      </p:grpSp>
      <p:sp>
        <p:nvSpPr>
          <p:cNvPr id="140" name="Google Shape;140;p3"/>
          <p:cNvSpPr/>
          <p:nvPr/>
        </p:nvSpPr>
        <p:spPr>
          <a:xfrm rot="-421960">
            <a:off x="1172839" y="1447934"/>
            <a:ext cx="11489065" cy="8305899"/>
          </a:xfrm>
          <a:custGeom>
            <a:rect b="b" l="l" r="r" t="t"/>
            <a:pathLst>
              <a:path extrusionOk="0" h="8305899" w="11302659">
                <a:moveTo>
                  <a:pt x="0" y="0"/>
                </a:moveTo>
                <a:lnTo>
                  <a:pt x="11302660" y="0"/>
                </a:lnTo>
                <a:lnTo>
                  <a:pt x="11302660" y="8305899"/>
                </a:lnTo>
                <a:lnTo>
                  <a:pt x="0" y="8305899"/>
                </a:lnTo>
                <a:lnTo>
                  <a:pt x="0" y="0"/>
                </a:lnTo>
                <a:close/>
              </a:path>
            </a:pathLst>
          </a:custGeom>
          <a:blipFill rotWithShape="1">
            <a:blip r:embed="rId8">
              <a:alphaModFix/>
            </a:blip>
            <a:stretch>
              <a:fillRect b="0" l="0" r="0" t="0"/>
            </a:stretch>
          </a:blipFill>
          <a:ln>
            <a:noFill/>
          </a:ln>
        </p:spPr>
      </p:sp>
      <p:sp>
        <p:nvSpPr>
          <p:cNvPr id="141" name="Google Shape;141;p3"/>
          <p:cNvSpPr txBox="1"/>
          <p:nvPr/>
        </p:nvSpPr>
        <p:spPr>
          <a:xfrm rot="-471420">
            <a:off x="1460436" y="2173084"/>
            <a:ext cx="8764046" cy="7271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IN" sz="3600" u="none" cap="none" strike="noStrike">
                <a:solidFill>
                  <a:schemeClr val="dk1"/>
                </a:solidFill>
                <a:latin typeface="Algerian"/>
                <a:ea typeface="Algerian"/>
                <a:cs typeface="Algerian"/>
                <a:sym typeface="Algerian"/>
              </a:rPr>
              <a:t>Significance of Sentence Completion</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2800">
                <a:solidFill>
                  <a:schemeClr val="dk1"/>
                </a:solidFill>
                <a:latin typeface="Times New Roman"/>
                <a:ea typeface="Times New Roman"/>
                <a:cs typeface="Times New Roman"/>
                <a:sym typeface="Times New Roman"/>
              </a:rPr>
              <a:t>Enhances Vocabulary:</a:t>
            </a:r>
            <a:r>
              <a:rPr lang="en-IN" sz="2800">
                <a:solidFill>
                  <a:schemeClr val="dk1"/>
                </a:solidFill>
                <a:latin typeface="Times New Roman"/>
                <a:ea typeface="Times New Roman"/>
                <a:cs typeface="Times New Roman"/>
                <a:sym typeface="Times New Roman"/>
              </a:rPr>
              <a:t> Completing sentences requires you to use appropriate words.</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IN" sz="2800">
                <a:solidFill>
                  <a:schemeClr val="dk1"/>
                </a:solidFill>
                <a:latin typeface="Times New Roman"/>
                <a:ea typeface="Times New Roman"/>
                <a:cs typeface="Times New Roman"/>
                <a:sym typeface="Times New Roman"/>
              </a:rPr>
              <a:t>Improves Grammar:</a:t>
            </a:r>
            <a:r>
              <a:rPr lang="en-IN" sz="2800">
                <a:solidFill>
                  <a:schemeClr val="dk1"/>
                </a:solidFill>
                <a:latin typeface="Times New Roman"/>
                <a:ea typeface="Times New Roman"/>
                <a:cs typeface="Times New Roman"/>
                <a:sym typeface="Times New Roman"/>
              </a:rPr>
              <a:t> You need to ensure the sentence is grammatically correct.</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IN" sz="2800">
                <a:solidFill>
                  <a:schemeClr val="dk1"/>
                </a:solidFill>
                <a:latin typeface="Times New Roman"/>
                <a:ea typeface="Times New Roman"/>
                <a:cs typeface="Times New Roman"/>
                <a:sym typeface="Times New Roman"/>
              </a:rPr>
              <a:t>Develops Logical Thinking:</a:t>
            </a:r>
            <a:r>
              <a:rPr lang="en-IN" sz="2800">
                <a:solidFill>
                  <a:schemeClr val="dk1"/>
                </a:solidFill>
                <a:latin typeface="Times New Roman"/>
                <a:ea typeface="Times New Roman"/>
                <a:cs typeface="Times New Roman"/>
                <a:sym typeface="Times New Roman"/>
              </a:rPr>
              <a:t> You need to understand the context and follow the logical progression of ideas.</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IN" sz="2800">
                <a:solidFill>
                  <a:schemeClr val="dk1"/>
                </a:solidFill>
                <a:latin typeface="Times New Roman"/>
                <a:ea typeface="Times New Roman"/>
                <a:cs typeface="Times New Roman"/>
                <a:sym typeface="Times New Roman"/>
              </a:rPr>
              <a:t>Boosts Writing Skills:</a:t>
            </a:r>
            <a:r>
              <a:rPr lang="en-IN" sz="2800">
                <a:solidFill>
                  <a:schemeClr val="dk1"/>
                </a:solidFill>
                <a:latin typeface="Times New Roman"/>
                <a:ea typeface="Times New Roman"/>
                <a:cs typeface="Times New Roman"/>
                <a:sym typeface="Times New Roman"/>
              </a:rPr>
              <a:t> By practicing sentence completion, you become better at forming coherent and well-structured sentences, improving your overall writing skills.</a:t>
            </a:r>
            <a:endParaRPr sz="2800">
              <a:solidFill>
                <a:schemeClr val="dk1"/>
              </a:solidFill>
              <a:latin typeface="Times New Roman"/>
              <a:ea typeface="Times New Roman"/>
              <a:cs typeface="Times New Roman"/>
              <a:sym typeface="Times New Roman"/>
            </a:endParaRPr>
          </a:p>
          <a:p>
            <a:pPr indent="0" lvl="0" marL="0" marR="0" rtl="0" algn="ctr">
              <a:lnSpc>
                <a:spcPct val="310750"/>
              </a:lnSpc>
              <a:spcBef>
                <a:spcPts val="0"/>
              </a:spcBef>
              <a:spcAft>
                <a:spcPts val="0"/>
              </a:spcAft>
              <a:buNone/>
            </a:pPr>
            <a:r>
              <a:t/>
            </a:r>
            <a:endParaRPr sz="2800">
              <a:solidFill>
                <a:srgbClr val="605048"/>
              </a:solidFill>
              <a:latin typeface="Arial"/>
              <a:ea typeface="Arial"/>
              <a:cs typeface="Arial"/>
              <a:sym typeface="Arial"/>
            </a:endParaRPr>
          </a:p>
        </p:txBody>
      </p:sp>
      <p:sp>
        <p:nvSpPr>
          <p:cNvPr id="142" name="Google Shape;142;p3"/>
          <p:cNvSpPr/>
          <p:nvPr/>
        </p:nvSpPr>
        <p:spPr>
          <a:xfrm rot="8718388">
            <a:off x="11706094" y="6808311"/>
            <a:ext cx="12128005" cy="7794293"/>
          </a:xfrm>
          <a:custGeom>
            <a:rect b="b" l="l" r="r" t="t"/>
            <a:pathLst>
              <a:path extrusionOk="0" h="7794293" w="12128005">
                <a:moveTo>
                  <a:pt x="0" y="0"/>
                </a:moveTo>
                <a:lnTo>
                  <a:pt x="12128005" y="0"/>
                </a:lnTo>
                <a:lnTo>
                  <a:pt x="12128005" y="7794294"/>
                </a:lnTo>
                <a:lnTo>
                  <a:pt x="0" y="7794294"/>
                </a:lnTo>
                <a:lnTo>
                  <a:pt x="0" y="0"/>
                </a:lnTo>
                <a:close/>
              </a:path>
            </a:pathLst>
          </a:custGeom>
          <a:blipFill rotWithShape="1">
            <a:blip r:embed="rId9">
              <a:alphaModFix/>
            </a:blip>
            <a:stretch>
              <a:fillRect b="0" l="0" r="0" t="0"/>
            </a:stretch>
          </a:blipFill>
          <a:ln>
            <a:noFill/>
          </a:ln>
        </p:spPr>
      </p:sp>
      <p:grpSp>
        <p:nvGrpSpPr>
          <p:cNvPr id="143" name="Google Shape;143;p3"/>
          <p:cNvGrpSpPr/>
          <p:nvPr/>
        </p:nvGrpSpPr>
        <p:grpSpPr>
          <a:xfrm rot="588402">
            <a:off x="10424312" y="3730792"/>
            <a:ext cx="4870333" cy="4833662"/>
            <a:chOff x="0" y="0"/>
            <a:chExt cx="6493777" cy="6444882"/>
          </a:xfrm>
        </p:grpSpPr>
        <p:sp>
          <p:nvSpPr>
            <p:cNvPr id="144" name="Google Shape;144;p3"/>
            <p:cNvSpPr/>
            <p:nvPr/>
          </p:nvSpPr>
          <p:spPr>
            <a:xfrm>
              <a:off x="0" y="0"/>
              <a:ext cx="6493777" cy="6444882"/>
            </a:xfrm>
            <a:custGeom>
              <a:rect b="b" l="l" r="r" t="t"/>
              <a:pathLst>
                <a:path extrusionOk="0" h="6444882" w="6493777">
                  <a:moveTo>
                    <a:pt x="0" y="0"/>
                  </a:moveTo>
                  <a:lnTo>
                    <a:pt x="6493777" y="0"/>
                  </a:lnTo>
                  <a:lnTo>
                    <a:pt x="6493777" y="6444882"/>
                  </a:lnTo>
                  <a:lnTo>
                    <a:pt x="0" y="6444882"/>
                  </a:lnTo>
                  <a:lnTo>
                    <a:pt x="0" y="0"/>
                  </a:lnTo>
                  <a:close/>
                </a:path>
              </a:pathLst>
            </a:custGeom>
            <a:blipFill rotWithShape="1">
              <a:blip r:embed="rId10">
                <a:alphaModFix/>
              </a:blip>
              <a:stretch>
                <a:fillRect b="-7754" l="-32864" r="-29903" t="-4173"/>
              </a:stretch>
            </a:blipFill>
            <a:ln>
              <a:noFill/>
            </a:ln>
          </p:spPr>
        </p:sp>
        <p:sp>
          <p:nvSpPr>
            <p:cNvPr id="145" name="Google Shape;145;p3"/>
            <p:cNvSpPr/>
            <p:nvPr/>
          </p:nvSpPr>
          <p:spPr>
            <a:xfrm>
              <a:off x="450293" y="457936"/>
              <a:ext cx="5587881" cy="5553872"/>
            </a:xfrm>
            <a:custGeom>
              <a:rect b="b" l="l" r="r" t="t"/>
              <a:pathLst>
                <a:path extrusionOk="0" h="5553872" w="5587881">
                  <a:moveTo>
                    <a:pt x="0" y="0"/>
                  </a:moveTo>
                  <a:lnTo>
                    <a:pt x="5587881" y="0"/>
                  </a:lnTo>
                  <a:lnTo>
                    <a:pt x="5587881" y="5553872"/>
                  </a:lnTo>
                  <a:lnTo>
                    <a:pt x="0" y="5553872"/>
                  </a:lnTo>
                  <a:lnTo>
                    <a:pt x="0" y="0"/>
                  </a:lnTo>
                  <a:close/>
                </a:path>
              </a:pathLst>
            </a:custGeom>
            <a:blipFill rotWithShape="1">
              <a:blip r:embed="rId11">
                <a:alphaModFix/>
              </a:blip>
              <a:stretch>
                <a:fillRect b="0" l="-24870" r="-24870" t="0"/>
              </a:stretch>
            </a:blipFill>
            <a:ln>
              <a:noFill/>
            </a:ln>
          </p:spPr>
        </p:sp>
      </p:grpSp>
      <p:sp>
        <p:nvSpPr>
          <p:cNvPr id="146" name="Google Shape;146;p3"/>
          <p:cNvSpPr/>
          <p:nvPr/>
        </p:nvSpPr>
        <p:spPr>
          <a:xfrm rot="-3251596">
            <a:off x="16227377" y="-1064677"/>
            <a:ext cx="3085439" cy="7167733"/>
          </a:xfrm>
          <a:custGeom>
            <a:rect b="b" l="l" r="r" t="t"/>
            <a:pathLst>
              <a:path extrusionOk="0" h="7167733" w="3085439">
                <a:moveTo>
                  <a:pt x="0" y="0"/>
                </a:moveTo>
                <a:lnTo>
                  <a:pt x="3085439" y="0"/>
                </a:lnTo>
                <a:lnTo>
                  <a:pt x="3085439" y="7167733"/>
                </a:lnTo>
                <a:lnTo>
                  <a:pt x="0" y="7167733"/>
                </a:lnTo>
                <a:lnTo>
                  <a:pt x="0" y="0"/>
                </a:lnTo>
                <a:close/>
              </a:path>
            </a:pathLst>
          </a:custGeom>
          <a:blipFill rotWithShape="1">
            <a:blip r:embed="rId12">
              <a:alphaModFix/>
            </a:blip>
            <a:stretch>
              <a:fillRect b="0" l="-36932" r="-17835" t="0"/>
            </a:stretch>
          </a:blipFill>
          <a:ln>
            <a:noFill/>
          </a:ln>
        </p:spPr>
      </p:sp>
      <p:sp>
        <p:nvSpPr>
          <p:cNvPr id="147" name="Google Shape;147;p3"/>
          <p:cNvSpPr/>
          <p:nvPr/>
        </p:nvSpPr>
        <p:spPr>
          <a:xfrm rot="-856592">
            <a:off x="15465896" y="7138800"/>
            <a:ext cx="3586808" cy="5383577"/>
          </a:xfrm>
          <a:custGeom>
            <a:rect b="b" l="l" r="r" t="t"/>
            <a:pathLst>
              <a:path extrusionOk="0" h="5383577" w="3586808">
                <a:moveTo>
                  <a:pt x="0" y="0"/>
                </a:moveTo>
                <a:lnTo>
                  <a:pt x="3586808" y="0"/>
                </a:lnTo>
                <a:lnTo>
                  <a:pt x="3586808" y="5383577"/>
                </a:lnTo>
                <a:lnTo>
                  <a:pt x="0" y="5383577"/>
                </a:lnTo>
                <a:lnTo>
                  <a:pt x="0" y="0"/>
                </a:lnTo>
                <a:close/>
              </a:path>
            </a:pathLst>
          </a:custGeom>
          <a:blipFill rotWithShape="1">
            <a:blip r:embed="rId13">
              <a:alphaModFix/>
            </a:blip>
            <a:stretch>
              <a:fillRect b="0" l="0" r="0" t="0"/>
            </a:stretch>
          </a:blipFill>
          <a:ln>
            <a:noFill/>
          </a:ln>
        </p:spPr>
      </p:sp>
      <p:sp>
        <p:nvSpPr>
          <p:cNvPr id="148" name="Google Shape;148;p3"/>
          <p:cNvSpPr/>
          <p:nvPr/>
        </p:nvSpPr>
        <p:spPr>
          <a:xfrm rot="27259">
            <a:off x="6045169" y="1048914"/>
            <a:ext cx="1077748" cy="1098342"/>
          </a:xfrm>
          <a:custGeom>
            <a:rect b="b" l="l" r="r" t="t"/>
            <a:pathLst>
              <a:path extrusionOk="0" h="1098342" w="1077748">
                <a:moveTo>
                  <a:pt x="0" y="0"/>
                </a:moveTo>
                <a:lnTo>
                  <a:pt x="1077748" y="0"/>
                </a:lnTo>
                <a:lnTo>
                  <a:pt x="1077748" y="1098342"/>
                </a:lnTo>
                <a:lnTo>
                  <a:pt x="0" y="1098342"/>
                </a:lnTo>
                <a:lnTo>
                  <a:pt x="0" y="0"/>
                </a:lnTo>
                <a:close/>
              </a:path>
            </a:pathLst>
          </a:custGeom>
          <a:blipFill rotWithShape="1">
            <a:blip r:embed="rId14">
              <a:alphaModFix/>
            </a:blip>
            <a:stretch>
              <a:fillRect b="0" l="0" r="0" t="0"/>
            </a:stretch>
          </a:blipFill>
          <a:ln>
            <a:noFill/>
          </a:ln>
        </p:spPr>
      </p:sp>
      <p:sp>
        <p:nvSpPr>
          <p:cNvPr id="149" name="Google Shape;149;p3"/>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15">
              <a:alphaModFix/>
            </a:blip>
            <a:stretch>
              <a:fillRect b="0" l="0" r="0" t="0"/>
            </a:stretch>
          </a:blipFill>
          <a:ln>
            <a:noFill/>
          </a:ln>
        </p:spPr>
      </p:sp>
      <p:sp>
        <p:nvSpPr>
          <p:cNvPr id="150" name="Google Shape;150;p3"/>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16">
              <a:alphaModFix/>
            </a:blip>
            <a:stretch>
              <a:fillRect b="0" l="0" r="0" t="0"/>
            </a:stretch>
          </a:blipFill>
          <a:ln>
            <a:noFill/>
          </a:ln>
        </p:spPr>
      </p:sp>
      <p:sp>
        <p:nvSpPr>
          <p:cNvPr id="151" name="Google Shape;151;p3"/>
          <p:cNvSpPr txBox="1"/>
          <p:nvPr/>
        </p:nvSpPr>
        <p:spPr>
          <a:xfrm rot="-260771">
            <a:off x="1646524" y="5477738"/>
            <a:ext cx="9018614" cy="151067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IN"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indent="0" lvl="0" marL="0" marR="0" rtl="0" algn="ctr">
              <a:lnSpc>
                <a:spcPct val="140013"/>
              </a:lnSpc>
              <a:spcBef>
                <a:spcPts val="0"/>
              </a:spcBef>
              <a:spcAft>
                <a:spcPts val="0"/>
              </a:spcAft>
              <a:buNone/>
            </a:pPr>
            <a:r>
              <a:t/>
            </a:r>
            <a:endParaRPr sz="2899">
              <a:solidFill>
                <a:srgbClr val="605048"/>
              </a:solidFill>
              <a:latin typeface="Arial"/>
              <a:ea typeface="Arial"/>
              <a:cs typeface="Arial"/>
              <a:sym typeface="Arial"/>
            </a:endParaRPr>
          </a:p>
        </p:txBody>
      </p:sp>
      <p:pic>
        <p:nvPicPr>
          <p:cNvPr descr="40db558e94d096978e72cc0bed1de70f.jpg" id="152" name="Google Shape;152;p3"/>
          <p:cNvPicPr preferRelativeResize="0"/>
          <p:nvPr/>
        </p:nvPicPr>
        <p:blipFill rotWithShape="1">
          <a:blip r:embed="rId17">
            <a:alphaModFix/>
          </a:blip>
          <a:srcRect b="0" l="0" r="0" t="0"/>
          <a:stretch/>
        </p:blipFill>
        <p:spPr>
          <a:xfrm rot="597394">
            <a:off x="10748002" y="4081127"/>
            <a:ext cx="4216869" cy="422310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30"/>
          <p:cNvSpPr txBox="1"/>
          <p:nvPr/>
        </p:nvSpPr>
        <p:spPr>
          <a:xfrm>
            <a:off x="2158316" y="785783"/>
            <a:ext cx="13971368" cy="18405038"/>
          </a:xfrm>
          <a:prstGeom prst="rect">
            <a:avLst/>
          </a:prstGeom>
          <a:noFill/>
          <a:ln>
            <a:noFill/>
          </a:ln>
        </p:spPr>
        <p:txBody>
          <a:bodyPr anchorCtr="0" anchor="t" bIns="0" lIns="0" spcFirstLastPara="1" rIns="0" wrap="square" tIns="0">
            <a:spAutoFit/>
          </a:bodyPr>
          <a:lstStyle/>
          <a:p>
            <a:pPr indent="0" lvl="0" marL="0" marR="0" rtl="0" algn="ctr">
              <a:lnSpc>
                <a:spcPct val="180474"/>
              </a:lnSpc>
              <a:spcBef>
                <a:spcPts val="0"/>
              </a:spcBef>
              <a:spcAft>
                <a:spcPts val="0"/>
              </a:spcAft>
              <a:buNone/>
            </a:pPr>
            <a:r>
              <a:rPr b="1" lang="en-IN" sz="4000">
                <a:solidFill>
                  <a:schemeClr val="dk1"/>
                </a:solidFill>
                <a:latin typeface="Algerian"/>
                <a:ea typeface="Algerian"/>
                <a:cs typeface="Algerian"/>
                <a:sym typeface="Algerian"/>
              </a:rPr>
              <a:t>SO, THE CORRECT ANSWER IS…</a:t>
            </a:r>
            <a:endParaRPr b="1" sz="4000">
              <a:solidFill>
                <a:schemeClr val="dk1"/>
              </a:solidFill>
              <a:latin typeface="Algerian"/>
              <a:ea typeface="Algerian"/>
              <a:cs typeface="Algerian"/>
              <a:sym typeface="Algerian"/>
            </a:endParaRPr>
          </a:p>
          <a:p>
            <a:pPr indent="0" lvl="0" marL="0" marR="0" rtl="0" algn="ctr">
              <a:lnSpc>
                <a:spcPct val="150395"/>
              </a:lnSpc>
              <a:spcBef>
                <a:spcPts val="0"/>
              </a:spcBef>
              <a:spcAft>
                <a:spcPts val="0"/>
              </a:spcAft>
              <a:buNone/>
            </a:pPr>
            <a:r>
              <a:t/>
            </a:r>
            <a:endParaRPr b="1" sz="4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800">
                <a:solidFill>
                  <a:schemeClr val="dk1"/>
                </a:solidFill>
                <a:latin typeface="Times New Roman"/>
                <a:ea typeface="Times New Roman"/>
                <a:cs typeface="Times New Roman"/>
                <a:sym typeface="Times New Roman"/>
              </a:rPr>
              <a:t>The scientist's theory was initially met with ___, but over time it gained ___ among his peers.</a:t>
            </a:r>
            <a:endParaRPr/>
          </a:p>
          <a:p>
            <a:pPr indent="0" lvl="0" marL="0" marR="0" rtl="0" algn="l">
              <a:spcBef>
                <a:spcPts val="0"/>
              </a:spcBef>
              <a:spcAft>
                <a:spcPts val="0"/>
              </a:spcAft>
              <a:buNone/>
            </a:pPr>
            <a:r>
              <a:t/>
            </a:r>
            <a:endParaRPr sz="4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800">
                <a:solidFill>
                  <a:srgbClr val="FF0000"/>
                </a:solidFill>
                <a:latin typeface="Times New Roman"/>
                <a:ea typeface="Times New Roman"/>
                <a:cs typeface="Times New Roman"/>
                <a:sym typeface="Times New Roman"/>
              </a:rPr>
              <a:t>A) skepticism / acceptance</a:t>
            </a:r>
            <a:endParaRPr sz="48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IN" sz="4800">
                <a:solidFill>
                  <a:schemeClr val="dk1"/>
                </a:solidFill>
                <a:latin typeface="Times New Roman"/>
                <a:ea typeface="Times New Roman"/>
                <a:cs typeface="Times New Roman"/>
                <a:sym typeface="Times New Roman"/>
              </a:rPr>
              <a:t>B) enthusiasm / rejection</a:t>
            </a:r>
            <a:endParaRPr sz="4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800">
                <a:solidFill>
                  <a:schemeClr val="dk1"/>
                </a:solidFill>
                <a:latin typeface="Times New Roman"/>
                <a:ea typeface="Times New Roman"/>
                <a:cs typeface="Times New Roman"/>
                <a:sym typeface="Times New Roman"/>
              </a:rPr>
              <a:t>C) indifference / criticism</a:t>
            </a:r>
            <a:endParaRPr sz="4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4800">
                <a:solidFill>
                  <a:schemeClr val="dk1"/>
                </a:solidFill>
                <a:latin typeface="Times New Roman"/>
                <a:ea typeface="Times New Roman"/>
                <a:cs typeface="Times New Roman"/>
                <a:sym typeface="Times New Roman"/>
              </a:rPr>
              <a:t>D) support / doubt</a:t>
            </a:r>
            <a:endParaRPr sz="4800">
              <a:solidFill>
                <a:schemeClr val="dk1"/>
              </a:solidFill>
              <a:latin typeface="Times New Roman"/>
              <a:ea typeface="Times New Roman"/>
              <a:cs typeface="Times New Roman"/>
              <a:sym typeface="Times New Roman"/>
            </a:endParaRPr>
          </a:p>
          <a:p>
            <a:pPr indent="0" lvl="0" marL="0" marR="0" rtl="0" algn="l">
              <a:lnSpc>
                <a:spcPct val="180474"/>
              </a:lnSpc>
              <a:spcBef>
                <a:spcPts val="0"/>
              </a:spcBef>
              <a:spcAft>
                <a:spcPts val="0"/>
              </a:spcAft>
              <a:buNone/>
            </a:pPr>
            <a:r>
              <a:rPr b="1" lang="en-IN" sz="4000">
                <a:solidFill>
                  <a:schemeClr val="dk1"/>
                </a:solidFill>
                <a:latin typeface="Algerian"/>
                <a:ea typeface="Algerian"/>
                <a:cs typeface="Algerian"/>
                <a:sym typeface="Algerian"/>
              </a:rPr>
              <a:t> </a:t>
            </a:r>
            <a:endParaRPr/>
          </a:p>
          <a:p>
            <a:pPr indent="0" lvl="0" marL="0" marR="0" rtl="0" algn="ctr">
              <a:lnSpc>
                <a:spcPct val="180474"/>
              </a:lnSpc>
              <a:spcBef>
                <a:spcPts val="0"/>
              </a:spcBef>
              <a:spcAft>
                <a:spcPts val="0"/>
              </a:spcAft>
              <a:buNone/>
            </a:pPr>
            <a:r>
              <a:t/>
            </a:r>
            <a:endParaRPr b="1" sz="40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ctr">
              <a:lnSpc>
                <a:spcPct val="180474"/>
              </a:lnSpc>
              <a:spcBef>
                <a:spcPts val="0"/>
              </a:spcBef>
              <a:spcAft>
                <a:spcPts val="0"/>
              </a:spcAft>
              <a:buNone/>
            </a:pPr>
            <a:r>
              <a:t/>
            </a:r>
            <a:endParaRPr sz="4000">
              <a:solidFill>
                <a:schemeClr val="dk1"/>
              </a:solidFill>
              <a:latin typeface="Algerian"/>
              <a:ea typeface="Algerian"/>
              <a:cs typeface="Algerian"/>
              <a:sym typeface="Algerian"/>
            </a:endParaRPr>
          </a:p>
          <a:p>
            <a:pPr indent="0" lvl="0" marL="0" marR="0" rtl="0" algn="ctr">
              <a:lnSpc>
                <a:spcPct val="180474"/>
              </a:lnSpc>
              <a:spcBef>
                <a:spcPts val="0"/>
              </a:spcBef>
              <a:spcAft>
                <a:spcPts val="0"/>
              </a:spcAft>
              <a:buNone/>
            </a:pPr>
            <a:r>
              <a:t/>
            </a:r>
            <a:endParaRPr b="1" sz="4000">
              <a:solidFill>
                <a:srgbClr val="605048"/>
              </a:solidFill>
              <a:latin typeface="Algerian"/>
              <a:ea typeface="Algerian"/>
              <a:cs typeface="Algerian"/>
              <a:sym typeface="Algerian"/>
            </a:endParaRPr>
          </a:p>
          <a:p>
            <a:pPr indent="0" lvl="3" marL="1371600" marR="0" rtl="0" algn="l">
              <a:lnSpc>
                <a:spcPct val="180474"/>
              </a:lnSpc>
              <a:spcBef>
                <a:spcPts val="0"/>
              </a:spcBef>
              <a:spcAft>
                <a:spcPts val="0"/>
              </a:spcAft>
              <a:buNone/>
            </a:pPr>
            <a:r>
              <a:t/>
            </a:r>
            <a:endParaRPr b="0" i="0" sz="4000" u="none" cap="none" strike="noStrike">
              <a:solidFill>
                <a:schemeClr val="dk1"/>
              </a:solidFill>
              <a:latin typeface="Arial"/>
              <a:ea typeface="Arial"/>
              <a:cs typeface="Arial"/>
              <a:sym typeface="Arial"/>
            </a:endParaRPr>
          </a:p>
          <a:p>
            <a:pPr indent="0" lvl="0" marL="0" marR="0" rtl="0" algn="ctr">
              <a:lnSpc>
                <a:spcPct val="180474"/>
              </a:lnSpc>
              <a:spcBef>
                <a:spcPts val="0"/>
              </a:spcBef>
              <a:spcAft>
                <a:spcPts val="0"/>
              </a:spcAft>
              <a:buNone/>
            </a:pPr>
            <a:r>
              <a:rPr lang="en-IN" sz="4000">
                <a:solidFill>
                  <a:schemeClr val="dk1"/>
                </a:solidFill>
                <a:latin typeface="Arial"/>
                <a:ea typeface="Arial"/>
                <a:cs typeface="Arial"/>
                <a:sym typeface="Arial"/>
              </a:rPr>
              <a:t>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a:p>
            <a:pPr indent="0" lvl="0" marL="0" marR="0" rtl="0" algn="ctr">
              <a:lnSpc>
                <a:spcPct val="180474"/>
              </a:lnSpc>
              <a:spcBef>
                <a:spcPts val="0"/>
              </a:spcBef>
              <a:spcAft>
                <a:spcPts val="0"/>
              </a:spcAft>
              <a:buNone/>
            </a:pPr>
            <a:r>
              <a:t/>
            </a:r>
            <a:endParaRPr sz="4000">
              <a:solidFill>
                <a:srgbClr val="605048"/>
              </a:solidFill>
              <a:latin typeface="Arial"/>
              <a:ea typeface="Arial"/>
              <a:cs typeface="Arial"/>
              <a:sym typeface="Arial"/>
            </a:endParaRPr>
          </a:p>
        </p:txBody>
      </p:sp>
      <p:sp>
        <p:nvSpPr>
          <p:cNvPr id="552" name="Google Shape;552;p30"/>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53" name="Google Shape;553;p30"/>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54" name="Google Shape;554;p30"/>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55" name="Google Shape;555;p30"/>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31"/>
          <p:cNvSpPr txBox="1"/>
          <p:nvPr/>
        </p:nvSpPr>
        <p:spPr>
          <a:xfrm>
            <a:off x="2158316" y="785783"/>
            <a:ext cx="13971368" cy="18651260"/>
          </a:xfrm>
          <a:prstGeom prst="rect">
            <a:avLst/>
          </a:prstGeom>
          <a:noFill/>
          <a:ln>
            <a:noFill/>
          </a:ln>
        </p:spPr>
        <p:txBody>
          <a:bodyPr anchorCtr="0" anchor="t" bIns="0" lIns="0" spcFirstLastPara="1" rIns="0" wrap="square" tIns="0">
            <a:spAutoFit/>
          </a:bodyPr>
          <a:lstStyle/>
          <a:p>
            <a:pPr indent="0" lvl="0" marL="0" marR="0" rtl="0" algn="ctr">
              <a:lnSpc>
                <a:spcPct val="109378"/>
              </a:lnSpc>
              <a:spcBef>
                <a:spcPts val="0"/>
              </a:spcBef>
              <a:spcAft>
                <a:spcPts val="0"/>
              </a:spcAft>
              <a:buNone/>
            </a:pPr>
            <a:r>
              <a:rPr b="1" lang="en-IN" sz="6600">
                <a:solidFill>
                  <a:schemeClr val="dk1"/>
                </a:solidFill>
                <a:latin typeface="Algerian"/>
                <a:ea typeface="Algerian"/>
                <a:cs typeface="Algerian"/>
                <a:sym typeface="Algerian"/>
              </a:rPr>
              <a:t>Connectors and Signal words</a:t>
            </a:r>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ctr">
              <a:lnSpc>
                <a:spcPct val="164068"/>
              </a:lnSpc>
              <a:spcBef>
                <a:spcPts val="0"/>
              </a:spcBef>
              <a:spcAft>
                <a:spcPts val="0"/>
              </a:spcAft>
              <a:buNone/>
            </a:pPr>
            <a:r>
              <a:rPr lang="en-IN" sz="4400">
                <a:solidFill>
                  <a:schemeClr val="dk1"/>
                </a:solidFill>
                <a:latin typeface="Times New Roman"/>
                <a:ea typeface="Times New Roman"/>
                <a:cs typeface="Times New Roman"/>
                <a:sym typeface="Times New Roman"/>
              </a:rPr>
              <a:t>Some signal words connect the parts of the sentence. These signal words are called "indicators". </a:t>
            </a:r>
            <a:endParaRPr/>
          </a:p>
          <a:p>
            <a:pPr indent="0" lvl="0" marL="0" marR="0" rtl="0" algn="ctr">
              <a:lnSpc>
                <a:spcPct val="164068"/>
              </a:lnSpc>
              <a:spcBef>
                <a:spcPts val="0"/>
              </a:spcBef>
              <a:spcAft>
                <a:spcPts val="0"/>
              </a:spcAft>
              <a:buNone/>
            </a:pPr>
            <a:r>
              <a:t/>
            </a:r>
            <a:endParaRPr sz="4400">
              <a:solidFill>
                <a:schemeClr val="dk1"/>
              </a:solidFill>
              <a:latin typeface="Times New Roman"/>
              <a:ea typeface="Times New Roman"/>
              <a:cs typeface="Times New Roman"/>
              <a:sym typeface="Times New Roman"/>
            </a:endParaRPr>
          </a:p>
          <a:p>
            <a:pPr indent="-254000" lvl="0" marL="0" marR="0" rtl="0" algn="ctr">
              <a:lnSpc>
                <a:spcPct val="180474"/>
              </a:lnSpc>
              <a:spcBef>
                <a:spcPts val="0"/>
              </a:spcBef>
              <a:spcAft>
                <a:spcPts val="0"/>
              </a:spcAft>
              <a:buClr>
                <a:schemeClr val="dk1"/>
              </a:buClr>
              <a:buSzPts val="4000"/>
              <a:buFont typeface="Noto Sans Symbols"/>
              <a:buChar char="⮚"/>
            </a:pPr>
            <a:r>
              <a:rPr b="1" lang="en-IN" sz="4000">
                <a:solidFill>
                  <a:schemeClr val="dk1"/>
                </a:solidFill>
                <a:latin typeface="Times New Roman"/>
                <a:ea typeface="Times New Roman"/>
                <a:cs typeface="Times New Roman"/>
                <a:sym typeface="Times New Roman"/>
              </a:rPr>
              <a:t>Indicators for Cause and Effect</a:t>
            </a:r>
            <a:endParaRPr/>
          </a:p>
          <a:p>
            <a:pPr indent="-254000" lvl="0" marL="0" marR="0" rtl="0" algn="ctr">
              <a:lnSpc>
                <a:spcPct val="180474"/>
              </a:lnSpc>
              <a:spcBef>
                <a:spcPts val="0"/>
              </a:spcBef>
              <a:spcAft>
                <a:spcPts val="0"/>
              </a:spcAft>
              <a:buClr>
                <a:schemeClr val="dk1"/>
              </a:buClr>
              <a:buSzPts val="4000"/>
              <a:buFont typeface="Noto Sans Symbols"/>
              <a:buChar char="⮚"/>
            </a:pPr>
            <a:r>
              <a:rPr b="1" lang="en-IN" sz="4000">
                <a:solidFill>
                  <a:schemeClr val="dk1"/>
                </a:solidFill>
                <a:latin typeface="Times New Roman"/>
                <a:ea typeface="Times New Roman"/>
                <a:cs typeface="Times New Roman"/>
                <a:sym typeface="Times New Roman"/>
              </a:rPr>
              <a:t>Indicators for Contrast </a:t>
            </a:r>
            <a:endParaRPr/>
          </a:p>
          <a:p>
            <a:pPr indent="-254000" lvl="0" marL="0" marR="0" rtl="0" algn="ctr">
              <a:lnSpc>
                <a:spcPct val="180474"/>
              </a:lnSpc>
              <a:spcBef>
                <a:spcPts val="0"/>
              </a:spcBef>
              <a:spcAft>
                <a:spcPts val="0"/>
              </a:spcAft>
              <a:buClr>
                <a:schemeClr val="dk1"/>
              </a:buClr>
              <a:buSzPts val="4000"/>
              <a:buFont typeface="Noto Sans Symbols"/>
              <a:buChar char="⮚"/>
            </a:pPr>
            <a:r>
              <a:rPr b="1" lang="en-IN" sz="4000">
                <a:solidFill>
                  <a:schemeClr val="dk1"/>
                </a:solidFill>
                <a:latin typeface="Times New Roman"/>
                <a:ea typeface="Times New Roman"/>
                <a:cs typeface="Times New Roman"/>
                <a:sym typeface="Times New Roman"/>
              </a:rPr>
              <a:t>Indicators for Similarity </a:t>
            </a:r>
            <a:endParaRPr/>
          </a:p>
          <a:p>
            <a:pPr indent="-254000" lvl="0" marL="0" marR="0" rtl="0" algn="ctr">
              <a:lnSpc>
                <a:spcPct val="180474"/>
              </a:lnSpc>
              <a:spcBef>
                <a:spcPts val="0"/>
              </a:spcBef>
              <a:spcAft>
                <a:spcPts val="0"/>
              </a:spcAft>
              <a:buClr>
                <a:schemeClr val="dk1"/>
              </a:buClr>
              <a:buSzPts val="4000"/>
              <a:buFont typeface="Noto Sans Symbols"/>
              <a:buChar char="⮚"/>
            </a:pPr>
            <a:r>
              <a:rPr b="1" lang="en-IN" sz="4000">
                <a:solidFill>
                  <a:schemeClr val="dk1"/>
                </a:solidFill>
                <a:latin typeface="Times New Roman"/>
                <a:ea typeface="Times New Roman"/>
                <a:cs typeface="Times New Roman"/>
                <a:sym typeface="Times New Roman"/>
              </a:rPr>
              <a:t>Indicators for Restatement </a:t>
            </a:r>
            <a:endParaRPr sz="4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562" name="Google Shape;562;p31"/>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63" name="Google Shape;563;p31"/>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64" name="Google Shape;564;p31"/>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65" name="Google Shape;565;p31"/>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32"/>
          <p:cNvSpPr txBox="1"/>
          <p:nvPr/>
        </p:nvSpPr>
        <p:spPr>
          <a:xfrm>
            <a:off x="2158316" y="785783"/>
            <a:ext cx="13971368" cy="20497919"/>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Rizwana always wins the debate competition because she works _____ to prepare the topic.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a) lazily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b) hard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c) continually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d) spontaneously </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572" name="Google Shape;572;p32"/>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73" name="Google Shape;573;p32"/>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74" name="Google Shape;574;p32"/>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75" name="Google Shape;575;p32"/>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3"/>
          <p:cNvSpPr txBox="1"/>
          <p:nvPr/>
        </p:nvSpPr>
        <p:spPr>
          <a:xfrm>
            <a:off x="2158316" y="785783"/>
            <a:ext cx="13971368" cy="20497919"/>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Rizwana always wins the debate competition because she works _____ to prepare the topic.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a) lazily </a:t>
            </a:r>
            <a:endParaRPr/>
          </a:p>
          <a:p>
            <a:pPr indent="0" lvl="0" marL="0" marR="0" rtl="0" algn="l">
              <a:spcBef>
                <a:spcPts val="0"/>
              </a:spcBef>
              <a:spcAft>
                <a:spcPts val="0"/>
              </a:spcAft>
              <a:buNone/>
            </a:pPr>
            <a:r>
              <a:rPr lang="en-IN" sz="6000">
                <a:solidFill>
                  <a:srgbClr val="FF0000"/>
                </a:solidFill>
                <a:latin typeface="Times New Roman"/>
                <a:ea typeface="Times New Roman"/>
                <a:cs typeface="Times New Roman"/>
                <a:sym typeface="Times New Roman"/>
              </a:rPr>
              <a:t>b) hard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c) continually </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d) spontaneously </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582" name="Google Shape;582;p33"/>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83" name="Google Shape;583;p33"/>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84" name="Google Shape;584;p33"/>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85" name="Google Shape;585;p33"/>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34"/>
          <p:cNvSpPr txBox="1"/>
          <p:nvPr/>
        </p:nvSpPr>
        <p:spPr>
          <a:xfrm>
            <a:off x="2158316" y="785783"/>
            <a:ext cx="13971368" cy="20497919"/>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The team worked tirelessly ___________ they could meet the deadline.</a:t>
            </a:r>
            <a:endParaRPr/>
          </a:p>
          <a:p>
            <a:pPr indent="0" lvl="0" marL="0" marR="0" rtl="0" algn="l">
              <a:spcBef>
                <a:spcPts val="0"/>
              </a:spcBef>
              <a:spcAft>
                <a:spcPts val="0"/>
              </a:spcAft>
              <a:buNone/>
            </a:pPr>
            <a:r>
              <a:t/>
            </a:r>
            <a:endParaRPr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A) while</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B) therefore</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C) unless</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D) so that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592" name="Google Shape;592;p34"/>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593" name="Google Shape;593;p34"/>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594" name="Google Shape;594;p34"/>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595" name="Google Shape;595;p34"/>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35"/>
          <p:cNvSpPr txBox="1"/>
          <p:nvPr/>
        </p:nvSpPr>
        <p:spPr>
          <a:xfrm>
            <a:off x="2158316" y="785783"/>
            <a:ext cx="13971300" cy="22941900"/>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The team worked tirelessly ___________ they could meet the deadline.</a:t>
            </a:r>
            <a:endParaRPr/>
          </a:p>
          <a:p>
            <a:pPr indent="0" lvl="0" marL="0" marR="0" rtl="0" algn="l">
              <a:spcBef>
                <a:spcPts val="0"/>
              </a:spcBef>
              <a:spcAft>
                <a:spcPts val="0"/>
              </a:spcAft>
              <a:buNone/>
            </a:pPr>
            <a:r>
              <a:t/>
            </a:r>
            <a:endParaRPr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A) while</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B) in order to</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C) unless</a:t>
            </a:r>
            <a:endParaRPr/>
          </a:p>
          <a:p>
            <a:pPr indent="0" lvl="0" marL="0" marR="0" rtl="0" algn="l">
              <a:spcBef>
                <a:spcPts val="0"/>
              </a:spcBef>
              <a:spcAft>
                <a:spcPts val="0"/>
              </a:spcAft>
              <a:buNone/>
            </a:pPr>
            <a:r>
              <a:rPr lang="en-IN" sz="6000">
                <a:solidFill>
                  <a:srgbClr val="FF0000"/>
                </a:solidFill>
                <a:latin typeface="Times New Roman"/>
                <a:ea typeface="Times New Roman"/>
                <a:cs typeface="Times New Roman"/>
                <a:sym typeface="Times New Roman"/>
              </a:rPr>
              <a:t>D) so that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02" name="Google Shape;602;p35"/>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03" name="Google Shape;603;p35"/>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04" name="Google Shape;604;p35"/>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05" name="Google Shape;605;p35"/>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36"/>
          <p:cNvSpPr txBox="1"/>
          <p:nvPr/>
        </p:nvSpPr>
        <p:spPr>
          <a:xfrm>
            <a:off x="2158316" y="785783"/>
            <a:ext cx="13971300" cy="22941900"/>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He invested in stocks ___________ he wanted to increase his wealth.</a:t>
            </a:r>
            <a:endParaRPr/>
          </a:p>
          <a:p>
            <a:pPr indent="0" lvl="0" marL="0" marR="0" rtl="0" algn="l">
              <a:spcBef>
                <a:spcPts val="0"/>
              </a:spcBef>
              <a:spcAft>
                <a:spcPts val="0"/>
              </a:spcAft>
              <a:buNone/>
            </a:pPr>
            <a:r>
              <a:t/>
            </a:r>
            <a:endParaRPr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A) even though</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B) because</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C) however</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D) unless</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12" name="Google Shape;612;p36"/>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13" name="Google Shape;613;p36"/>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14" name="Google Shape;614;p36"/>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15" name="Google Shape;615;p36"/>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37"/>
          <p:cNvSpPr txBox="1"/>
          <p:nvPr/>
        </p:nvSpPr>
        <p:spPr>
          <a:xfrm>
            <a:off x="2158316" y="785783"/>
            <a:ext cx="13971300" cy="22941900"/>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He invested in stocks ___________ he wanted to increase his wealth.</a:t>
            </a:r>
            <a:endParaRPr/>
          </a:p>
          <a:p>
            <a:pPr indent="0" lvl="0" marL="0" marR="0" rtl="0" algn="l">
              <a:spcBef>
                <a:spcPts val="0"/>
              </a:spcBef>
              <a:spcAft>
                <a:spcPts val="0"/>
              </a:spcAft>
              <a:buNone/>
            </a:pPr>
            <a:r>
              <a:t/>
            </a:r>
            <a:endParaRPr sz="6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A) even though</a:t>
            </a:r>
            <a:endParaRPr/>
          </a:p>
          <a:p>
            <a:pPr indent="0" lvl="0" marL="0" marR="0" rtl="0" algn="l">
              <a:spcBef>
                <a:spcPts val="0"/>
              </a:spcBef>
              <a:spcAft>
                <a:spcPts val="0"/>
              </a:spcAft>
              <a:buNone/>
            </a:pPr>
            <a:r>
              <a:rPr lang="en-IN" sz="6000">
                <a:solidFill>
                  <a:srgbClr val="FF0000"/>
                </a:solidFill>
                <a:latin typeface="Times New Roman"/>
                <a:ea typeface="Times New Roman"/>
                <a:cs typeface="Times New Roman"/>
                <a:sym typeface="Times New Roman"/>
              </a:rPr>
              <a:t>B) because</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C) however</a:t>
            </a:r>
            <a:endParaRPr/>
          </a:p>
          <a:p>
            <a:pPr indent="0" lvl="0" marL="0" marR="0" rtl="0" algn="l">
              <a:spcBef>
                <a:spcPts val="0"/>
              </a:spcBef>
              <a:spcAft>
                <a:spcPts val="0"/>
              </a:spcAft>
              <a:buNone/>
            </a:pPr>
            <a:r>
              <a:rPr lang="en-IN" sz="6000">
                <a:solidFill>
                  <a:schemeClr val="dk1"/>
                </a:solidFill>
                <a:latin typeface="Times New Roman"/>
                <a:ea typeface="Times New Roman"/>
                <a:cs typeface="Times New Roman"/>
                <a:sym typeface="Times New Roman"/>
              </a:rPr>
              <a:t>D) unless</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22" name="Google Shape;622;p37"/>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23" name="Google Shape;623;p37"/>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24" name="Google Shape;624;p37"/>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25" name="Google Shape;625;p37"/>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8"/>
          <p:cNvSpPr txBox="1"/>
          <p:nvPr/>
        </p:nvSpPr>
        <p:spPr>
          <a:xfrm>
            <a:off x="2158316" y="785783"/>
            <a:ext cx="13971300" cy="25366500"/>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l">
              <a:lnSpc>
                <a:spcPct val="120316"/>
              </a:lnSpc>
              <a:spcBef>
                <a:spcPts val="0"/>
              </a:spcBef>
              <a:spcAft>
                <a:spcPts val="0"/>
              </a:spcAft>
              <a:buNone/>
            </a:pPr>
            <a:r>
              <a:rPr lang="en-IN" sz="6000">
                <a:solidFill>
                  <a:schemeClr val="dk1"/>
                </a:solidFill>
                <a:latin typeface="Times New Roman"/>
                <a:ea typeface="Times New Roman"/>
                <a:cs typeface="Times New Roman"/>
                <a:sym typeface="Times New Roman"/>
              </a:rPr>
              <a:t>The new employee was struggling, ___ the manager provided additional training, ___ improving their performance.</a:t>
            </a:r>
            <a:endParaRPr/>
          </a:p>
          <a:p>
            <a:pPr indent="0" lvl="0" marL="457200" marR="0" rtl="0" algn="l">
              <a:lnSpc>
                <a:spcPct val="120316"/>
              </a:lnSpc>
              <a:spcBef>
                <a:spcPts val="0"/>
              </a:spcBef>
              <a:spcAft>
                <a:spcPts val="0"/>
              </a:spcAft>
              <a:buNone/>
            </a:pPr>
            <a:r>
              <a:rPr lang="en-IN" sz="6000">
                <a:solidFill>
                  <a:schemeClr val="dk1"/>
                </a:solidFill>
                <a:latin typeface="Times New Roman"/>
                <a:ea typeface="Times New Roman"/>
                <a:cs typeface="Times New Roman"/>
                <a:sym typeface="Times New Roman"/>
              </a:rPr>
              <a:t> A. </a:t>
            </a:r>
            <a:r>
              <a:rPr lang="en-IN" sz="6000">
                <a:solidFill>
                  <a:schemeClr val="dk1"/>
                </a:solidFill>
                <a:latin typeface="Times New Roman"/>
                <a:ea typeface="Times New Roman"/>
                <a:cs typeface="Times New Roman"/>
                <a:sym typeface="Times New Roman"/>
              </a:rPr>
              <a:t>hence, accordingly</a:t>
            </a:r>
            <a:endParaRPr/>
          </a:p>
          <a:p>
            <a:pPr indent="0" lvl="0" marL="457200" marR="0" rtl="0" algn="l">
              <a:lnSpc>
                <a:spcPct val="120316"/>
              </a:lnSpc>
              <a:spcBef>
                <a:spcPts val="0"/>
              </a:spcBef>
              <a:spcAft>
                <a:spcPts val="0"/>
              </a:spcAft>
              <a:buNone/>
            </a:pPr>
            <a:r>
              <a:rPr lang="en-IN" sz="6000">
                <a:solidFill>
                  <a:schemeClr val="dk1"/>
                </a:solidFill>
                <a:latin typeface="Times New Roman"/>
                <a:ea typeface="Times New Roman"/>
                <a:cs typeface="Times New Roman"/>
                <a:sym typeface="Times New Roman"/>
              </a:rPr>
              <a:t>B. </a:t>
            </a:r>
            <a:r>
              <a:rPr lang="en-IN" sz="6000">
                <a:solidFill>
                  <a:schemeClr val="dk1"/>
                </a:solidFill>
                <a:latin typeface="Times New Roman"/>
                <a:ea typeface="Times New Roman"/>
                <a:cs typeface="Times New Roman"/>
                <a:sym typeface="Times New Roman"/>
              </a:rPr>
              <a:t>thus, consequently</a:t>
            </a:r>
            <a:endParaRPr/>
          </a:p>
          <a:p>
            <a:pPr indent="0" lvl="0" marL="457200" marR="0" rtl="0" algn="l">
              <a:lnSpc>
                <a:spcPct val="120316"/>
              </a:lnSpc>
              <a:spcBef>
                <a:spcPts val="0"/>
              </a:spcBef>
              <a:spcAft>
                <a:spcPts val="0"/>
              </a:spcAft>
              <a:buNone/>
            </a:pPr>
            <a:r>
              <a:rPr lang="en-IN" sz="6000">
                <a:solidFill>
                  <a:schemeClr val="dk1"/>
                </a:solidFill>
                <a:latin typeface="Times New Roman"/>
                <a:ea typeface="Times New Roman"/>
                <a:cs typeface="Times New Roman"/>
                <a:sym typeface="Times New Roman"/>
              </a:rPr>
              <a:t>C. </a:t>
            </a:r>
            <a:r>
              <a:rPr lang="en-IN" sz="6000">
                <a:solidFill>
                  <a:schemeClr val="dk1"/>
                </a:solidFill>
                <a:latin typeface="Times New Roman"/>
                <a:ea typeface="Times New Roman"/>
                <a:cs typeface="Times New Roman"/>
                <a:sym typeface="Times New Roman"/>
              </a:rPr>
              <a:t>consequently, therefore</a:t>
            </a:r>
            <a:endParaRPr/>
          </a:p>
          <a:p>
            <a:pPr indent="0" lvl="0" marL="0" marR="0" rtl="0" algn="l">
              <a:lnSpc>
                <a:spcPct val="120316"/>
              </a:lnSpc>
              <a:spcBef>
                <a:spcPts val="0"/>
              </a:spcBef>
              <a:spcAft>
                <a:spcPts val="0"/>
              </a:spcAft>
              <a:buNone/>
            </a:pPr>
            <a:r>
              <a:rPr lang="en-IN" sz="6000">
                <a:solidFill>
                  <a:schemeClr val="dk1"/>
                </a:solidFill>
                <a:latin typeface="Times New Roman"/>
                <a:ea typeface="Times New Roman"/>
                <a:cs typeface="Times New Roman"/>
                <a:sym typeface="Times New Roman"/>
              </a:rPr>
              <a:t>  D. </a:t>
            </a:r>
            <a:r>
              <a:rPr lang="en-IN" sz="6000">
                <a:solidFill>
                  <a:schemeClr val="dk1"/>
                </a:solidFill>
                <a:latin typeface="Times New Roman"/>
                <a:ea typeface="Times New Roman"/>
                <a:cs typeface="Times New Roman"/>
                <a:sym typeface="Times New Roman"/>
              </a:rPr>
              <a:t>therefore, hence</a:t>
            </a:r>
            <a:endParaRPr/>
          </a:p>
          <a:p>
            <a:pPr indent="0" lvl="0" marL="0" marR="0" rtl="0" algn="ctr">
              <a:lnSpc>
                <a:spcPct val="120316"/>
              </a:lnSpc>
              <a:spcBef>
                <a:spcPts val="0"/>
              </a:spcBef>
              <a:spcAft>
                <a:spcPts val="0"/>
              </a:spcAft>
              <a:buNone/>
            </a:pPr>
            <a:r>
              <a:t/>
            </a:r>
            <a:endParaRPr b="1" sz="6000">
              <a:solidFill>
                <a:schemeClr val="dk1"/>
              </a:solidFill>
              <a:latin typeface="Times New Roman"/>
              <a:ea typeface="Times New Roman"/>
              <a:cs typeface="Times New Roman"/>
              <a:sym typeface="Times New Roman"/>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32" name="Google Shape;632;p38"/>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33" name="Google Shape;633;p38"/>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34" name="Google Shape;634;p38"/>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35" name="Google Shape;635;p38"/>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39"/>
          <p:cNvSpPr txBox="1"/>
          <p:nvPr/>
        </p:nvSpPr>
        <p:spPr>
          <a:xfrm>
            <a:off x="2158316" y="785783"/>
            <a:ext cx="13971368" cy="22344578"/>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l">
              <a:lnSpc>
                <a:spcPct val="120316"/>
              </a:lnSpc>
              <a:spcBef>
                <a:spcPts val="0"/>
              </a:spcBef>
              <a:spcAft>
                <a:spcPts val="0"/>
              </a:spcAft>
              <a:buNone/>
            </a:pPr>
            <a:r>
              <a:rPr lang="en-IN" sz="6000">
                <a:solidFill>
                  <a:schemeClr val="dk1"/>
                </a:solidFill>
                <a:latin typeface="Times New Roman"/>
                <a:ea typeface="Times New Roman"/>
                <a:cs typeface="Times New Roman"/>
                <a:sym typeface="Times New Roman"/>
              </a:rPr>
              <a:t>The new employee was struggling, ___ the manager provided additional training, ___ improving their performance.</a:t>
            </a:r>
            <a:endParaRPr/>
          </a:p>
          <a:p>
            <a:pPr indent="0" lvl="0" marL="0" marR="0" rtl="0" algn="l">
              <a:lnSpc>
                <a:spcPct val="120316"/>
              </a:lnSpc>
              <a:spcBef>
                <a:spcPts val="0"/>
              </a:spcBef>
              <a:spcAft>
                <a:spcPts val="0"/>
              </a:spcAft>
              <a:buNone/>
            </a:pPr>
            <a:r>
              <a:t/>
            </a:r>
            <a:endParaRPr sz="6000">
              <a:solidFill>
                <a:schemeClr val="dk1"/>
              </a:solidFill>
              <a:latin typeface="Times New Roman"/>
              <a:ea typeface="Times New Roman"/>
              <a:cs typeface="Times New Roman"/>
              <a:sym typeface="Times New Roman"/>
            </a:endParaRPr>
          </a:p>
          <a:p>
            <a:pPr indent="-1143000" lvl="0" marL="1143000" marR="0" rtl="0" algn="l">
              <a:lnSpc>
                <a:spcPct val="120316"/>
              </a:lnSpc>
              <a:spcBef>
                <a:spcPts val="0"/>
              </a:spcBef>
              <a:spcAft>
                <a:spcPts val="0"/>
              </a:spcAft>
              <a:buClr>
                <a:schemeClr val="dk1"/>
              </a:buClr>
              <a:buSzPts val="6000"/>
              <a:buFont typeface="Times New Roman"/>
              <a:buAutoNum type="alphaUcParenR"/>
            </a:pPr>
            <a:r>
              <a:rPr lang="en-IN" sz="6000">
                <a:solidFill>
                  <a:schemeClr val="dk1"/>
                </a:solidFill>
                <a:latin typeface="Times New Roman"/>
                <a:ea typeface="Times New Roman"/>
                <a:cs typeface="Times New Roman"/>
                <a:sym typeface="Times New Roman"/>
              </a:rPr>
              <a:t>hence, accordingly</a:t>
            </a:r>
            <a:endParaRPr/>
          </a:p>
          <a:p>
            <a:pPr indent="-1143000" lvl="0" marL="1143000" marR="0" rtl="0" algn="l">
              <a:lnSpc>
                <a:spcPct val="120316"/>
              </a:lnSpc>
              <a:spcBef>
                <a:spcPts val="0"/>
              </a:spcBef>
              <a:spcAft>
                <a:spcPts val="0"/>
              </a:spcAft>
              <a:buClr>
                <a:srgbClr val="FF0000"/>
              </a:buClr>
              <a:buSzPts val="6000"/>
              <a:buFont typeface="Times New Roman"/>
              <a:buAutoNum type="alphaUcParenR"/>
            </a:pPr>
            <a:r>
              <a:rPr lang="en-IN" sz="6000">
                <a:solidFill>
                  <a:srgbClr val="FF0000"/>
                </a:solidFill>
                <a:latin typeface="Times New Roman"/>
                <a:ea typeface="Times New Roman"/>
                <a:cs typeface="Times New Roman"/>
                <a:sym typeface="Times New Roman"/>
              </a:rPr>
              <a:t>thus, consequently</a:t>
            </a:r>
            <a:endParaRPr/>
          </a:p>
          <a:p>
            <a:pPr indent="-1143000" lvl="0" marL="1143000" marR="0" rtl="0" algn="l">
              <a:lnSpc>
                <a:spcPct val="120316"/>
              </a:lnSpc>
              <a:spcBef>
                <a:spcPts val="0"/>
              </a:spcBef>
              <a:spcAft>
                <a:spcPts val="0"/>
              </a:spcAft>
              <a:buClr>
                <a:schemeClr val="dk1"/>
              </a:buClr>
              <a:buSzPts val="6000"/>
              <a:buFont typeface="Times New Roman"/>
              <a:buAutoNum type="alphaUcParenR"/>
            </a:pPr>
            <a:r>
              <a:rPr lang="en-IN" sz="6000">
                <a:solidFill>
                  <a:schemeClr val="dk1"/>
                </a:solidFill>
                <a:latin typeface="Times New Roman"/>
                <a:ea typeface="Times New Roman"/>
                <a:cs typeface="Times New Roman"/>
                <a:sym typeface="Times New Roman"/>
              </a:rPr>
              <a:t>consequently, therefore</a:t>
            </a:r>
            <a:endParaRPr/>
          </a:p>
          <a:p>
            <a:pPr indent="-1143000" lvl="0" marL="1143000" marR="0" rtl="0" algn="l">
              <a:lnSpc>
                <a:spcPct val="120316"/>
              </a:lnSpc>
              <a:spcBef>
                <a:spcPts val="0"/>
              </a:spcBef>
              <a:spcAft>
                <a:spcPts val="0"/>
              </a:spcAft>
              <a:buClr>
                <a:schemeClr val="dk1"/>
              </a:buClr>
              <a:buSzPts val="6000"/>
              <a:buFont typeface="Times New Roman"/>
              <a:buAutoNum type="alphaUcParenR"/>
            </a:pPr>
            <a:r>
              <a:rPr lang="en-IN" sz="6000">
                <a:solidFill>
                  <a:schemeClr val="dk1"/>
                </a:solidFill>
                <a:latin typeface="Times New Roman"/>
                <a:ea typeface="Times New Roman"/>
                <a:cs typeface="Times New Roman"/>
                <a:sym typeface="Times New Roman"/>
              </a:rPr>
              <a:t>therefore, hence</a:t>
            </a:r>
            <a:endParaRPr/>
          </a:p>
          <a:p>
            <a:pPr indent="0" lvl="0" marL="0" marR="0" rtl="0" algn="ctr">
              <a:lnSpc>
                <a:spcPct val="120316"/>
              </a:lnSpc>
              <a:spcBef>
                <a:spcPts val="0"/>
              </a:spcBef>
              <a:spcAft>
                <a:spcPts val="0"/>
              </a:spcAft>
              <a:buNone/>
            </a:pPr>
            <a:r>
              <a:t/>
            </a:r>
            <a:endParaRPr b="1" sz="6000">
              <a:solidFill>
                <a:schemeClr val="dk1"/>
              </a:solidFill>
              <a:latin typeface="Times New Roman"/>
              <a:ea typeface="Times New Roman"/>
              <a:cs typeface="Times New Roman"/>
              <a:sym typeface="Times New Roman"/>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42" name="Google Shape;642;p39"/>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43" name="Google Shape;643;p39"/>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44" name="Google Shape;644;p39"/>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45" name="Google Shape;645;p39"/>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58" name="Google Shape;158;p4"/>
          <p:cNvSpPr/>
          <p:nvPr/>
        </p:nvSpPr>
        <p:spPr>
          <a:xfrm>
            <a:off x="12899741" y="580465"/>
            <a:ext cx="4857683" cy="5003690"/>
          </a:xfrm>
          <a:custGeom>
            <a:rect b="b" l="l" r="r" t="t"/>
            <a:pathLst>
              <a:path extrusionOk="0" h="5003690" w="4857683">
                <a:moveTo>
                  <a:pt x="0" y="0"/>
                </a:moveTo>
                <a:lnTo>
                  <a:pt x="4857682" y="0"/>
                </a:lnTo>
                <a:lnTo>
                  <a:pt x="4857682" y="5003690"/>
                </a:lnTo>
                <a:lnTo>
                  <a:pt x="0" y="5003690"/>
                </a:lnTo>
                <a:lnTo>
                  <a:pt x="0" y="0"/>
                </a:lnTo>
                <a:close/>
              </a:path>
            </a:pathLst>
          </a:custGeom>
          <a:blipFill rotWithShape="1">
            <a:blip r:embed="rId4">
              <a:alphaModFix/>
            </a:blip>
            <a:stretch>
              <a:fillRect b="0" l="-90537" r="0" t="-63241"/>
            </a:stretch>
          </a:blipFill>
          <a:ln>
            <a:noFill/>
          </a:ln>
        </p:spPr>
      </p:sp>
      <p:sp>
        <p:nvSpPr>
          <p:cNvPr id="159" name="Google Shape;159;p4"/>
          <p:cNvSpPr txBox="1"/>
          <p:nvPr/>
        </p:nvSpPr>
        <p:spPr>
          <a:xfrm>
            <a:off x="13239261" y="1071534"/>
            <a:ext cx="4178642" cy="338554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IN" sz="4400">
                <a:solidFill>
                  <a:schemeClr val="dk1"/>
                </a:solidFill>
                <a:latin typeface="Algerian"/>
                <a:ea typeface="Algerian"/>
                <a:cs typeface="Algerian"/>
                <a:sym typeface="Algerian"/>
              </a:rPr>
              <a:t>How </a:t>
            </a:r>
            <a:endParaRPr/>
          </a:p>
          <a:p>
            <a:pPr indent="0" lvl="0" marL="0" marR="0" rtl="0" algn="ctr">
              <a:spcBef>
                <a:spcPts val="0"/>
              </a:spcBef>
              <a:spcAft>
                <a:spcPts val="0"/>
              </a:spcAft>
              <a:buNone/>
            </a:pPr>
            <a:r>
              <a:rPr b="1" lang="en-IN" sz="4400">
                <a:solidFill>
                  <a:schemeClr val="dk1"/>
                </a:solidFill>
                <a:latin typeface="Algerian"/>
                <a:ea typeface="Algerian"/>
                <a:cs typeface="Algerian"/>
                <a:sym typeface="Algerian"/>
              </a:rPr>
              <a:t>to </a:t>
            </a:r>
            <a:endParaRPr/>
          </a:p>
          <a:p>
            <a:pPr indent="0" lvl="0" marL="0" marR="0" rtl="0" algn="ctr">
              <a:spcBef>
                <a:spcPts val="0"/>
              </a:spcBef>
              <a:spcAft>
                <a:spcPts val="0"/>
              </a:spcAft>
              <a:buNone/>
            </a:pPr>
            <a:r>
              <a:rPr b="1" lang="en-IN" sz="4400">
                <a:solidFill>
                  <a:schemeClr val="dk1"/>
                </a:solidFill>
                <a:latin typeface="Algerian"/>
                <a:ea typeface="Algerian"/>
                <a:cs typeface="Algerian"/>
                <a:sym typeface="Algerian"/>
              </a:rPr>
              <a:t>complete </a:t>
            </a:r>
            <a:endParaRPr/>
          </a:p>
          <a:p>
            <a:pPr indent="0" lvl="0" marL="0" marR="0" rtl="0" algn="ctr">
              <a:spcBef>
                <a:spcPts val="0"/>
              </a:spcBef>
              <a:spcAft>
                <a:spcPts val="0"/>
              </a:spcAft>
              <a:buNone/>
            </a:pPr>
            <a:r>
              <a:rPr b="1" lang="en-IN" sz="4400">
                <a:solidFill>
                  <a:schemeClr val="dk1"/>
                </a:solidFill>
                <a:latin typeface="Algerian"/>
                <a:ea typeface="Algerian"/>
                <a:cs typeface="Algerian"/>
                <a:sym typeface="Algerian"/>
              </a:rPr>
              <a:t>a </a:t>
            </a:r>
            <a:endParaRPr/>
          </a:p>
          <a:p>
            <a:pPr indent="0" lvl="0" marL="0" marR="0" rtl="0" algn="ctr">
              <a:spcBef>
                <a:spcPts val="0"/>
              </a:spcBef>
              <a:spcAft>
                <a:spcPts val="0"/>
              </a:spcAft>
              <a:buNone/>
            </a:pPr>
            <a:r>
              <a:rPr b="1" lang="en-IN" sz="4400">
                <a:solidFill>
                  <a:schemeClr val="dk1"/>
                </a:solidFill>
                <a:latin typeface="Algerian"/>
                <a:ea typeface="Algerian"/>
                <a:cs typeface="Algerian"/>
                <a:sym typeface="Algerian"/>
              </a:rPr>
              <a:t>sentence?</a:t>
            </a:r>
            <a:endParaRPr sz="4400">
              <a:solidFill>
                <a:srgbClr val="605048"/>
              </a:solidFill>
              <a:latin typeface="Algerian"/>
              <a:ea typeface="Algerian"/>
              <a:cs typeface="Algerian"/>
              <a:sym typeface="Algeri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40"/>
          <p:cNvSpPr txBox="1"/>
          <p:nvPr/>
        </p:nvSpPr>
        <p:spPr>
          <a:xfrm>
            <a:off x="2158316" y="785783"/>
            <a:ext cx="13971368" cy="21421249"/>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l">
              <a:lnSpc>
                <a:spcPct val="150395"/>
              </a:lnSpc>
              <a:spcBef>
                <a:spcPts val="0"/>
              </a:spcBef>
              <a:spcAft>
                <a:spcPts val="0"/>
              </a:spcAft>
              <a:buNone/>
            </a:pPr>
            <a:r>
              <a:rPr lang="en-IN" sz="4800">
                <a:solidFill>
                  <a:schemeClr val="dk1"/>
                </a:solidFill>
                <a:latin typeface="Times New Roman"/>
                <a:ea typeface="Times New Roman"/>
                <a:cs typeface="Times New Roman"/>
                <a:sym typeface="Times New Roman"/>
              </a:rPr>
              <a:t>The researcher's hypothesis was correct, ___ the data supported their theory, ___ the research was published in a prestigious journal, ___ receiving international recognition.</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therefore, hence, thus</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hence, thus, consequently</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thus, consequently, therefore</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consequently, hence, therefore</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52" name="Google Shape;652;p40"/>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53" name="Google Shape;653;p40"/>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54" name="Google Shape;654;p40"/>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55" name="Google Shape;655;p40"/>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41"/>
          <p:cNvSpPr txBox="1"/>
          <p:nvPr/>
        </p:nvSpPr>
        <p:spPr>
          <a:xfrm>
            <a:off x="2158316" y="785783"/>
            <a:ext cx="13971368" cy="21421249"/>
          </a:xfrm>
          <a:prstGeom prst="rect">
            <a:avLst/>
          </a:prstGeom>
          <a:noFill/>
          <a:ln>
            <a:noFill/>
          </a:ln>
        </p:spPr>
        <p:txBody>
          <a:bodyPr anchorCtr="0" anchor="t" bIns="0" lIns="0" spcFirstLastPara="1" rIns="0" wrap="square" tIns="0">
            <a:spAutoFit/>
          </a:bodyPr>
          <a:lstStyle/>
          <a:p>
            <a:pPr indent="0" lvl="0" marL="0" marR="0" rtl="0" algn="ctr">
              <a:lnSpc>
                <a:spcPct val="120316"/>
              </a:lnSpc>
              <a:spcBef>
                <a:spcPts val="0"/>
              </a:spcBef>
              <a:spcAft>
                <a:spcPts val="0"/>
              </a:spcAft>
              <a:buNone/>
            </a:pPr>
            <a:r>
              <a:rPr b="1" lang="en-IN" sz="6000">
                <a:solidFill>
                  <a:schemeClr val="dk1"/>
                </a:solidFill>
                <a:latin typeface="Algerian"/>
                <a:ea typeface="Algerian"/>
                <a:cs typeface="Algerian"/>
                <a:sym typeface="Algerian"/>
              </a:rPr>
              <a:t>Indicators for Cause and Effect</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l">
              <a:lnSpc>
                <a:spcPct val="150395"/>
              </a:lnSpc>
              <a:spcBef>
                <a:spcPts val="0"/>
              </a:spcBef>
              <a:spcAft>
                <a:spcPts val="0"/>
              </a:spcAft>
              <a:buNone/>
            </a:pPr>
            <a:r>
              <a:rPr lang="en-IN" sz="4800">
                <a:solidFill>
                  <a:schemeClr val="dk1"/>
                </a:solidFill>
                <a:latin typeface="Times New Roman"/>
                <a:ea typeface="Times New Roman"/>
                <a:cs typeface="Times New Roman"/>
                <a:sym typeface="Times New Roman"/>
              </a:rPr>
              <a:t>The researcher's hypothesis was correct, ___ the data supported their theory, ___ the research was published in a prestigious journal, ___ receiving international recognition.</a:t>
            </a:r>
            <a:endParaRPr/>
          </a:p>
          <a:p>
            <a:pPr indent="-914400" lvl="0" marL="914400" marR="0" rtl="0" algn="l">
              <a:lnSpc>
                <a:spcPct val="150395"/>
              </a:lnSpc>
              <a:spcBef>
                <a:spcPts val="0"/>
              </a:spcBef>
              <a:spcAft>
                <a:spcPts val="0"/>
              </a:spcAft>
              <a:buClr>
                <a:srgbClr val="FF0000"/>
              </a:buClr>
              <a:buSzPts val="4800"/>
              <a:buFont typeface="Times New Roman"/>
              <a:buAutoNum type="alphaUcParenR"/>
            </a:pPr>
            <a:r>
              <a:rPr lang="en-IN" sz="4800">
                <a:solidFill>
                  <a:srgbClr val="FF0000"/>
                </a:solidFill>
                <a:latin typeface="Times New Roman"/>
                <a:ea typeface="Times New Roman"/>
                <a:cs typeface="Times New Roman"/>
                <a:sym typeface="Times New Roman"/>
              </a:rPr>
              <a:t>therefore, hence, thus</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hence, thus, consequently</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thus, consequently, therefore</a:t>
            </a:r>
            <a:endParaRPr/>
          </a:p>
          <a:p>
            <a:pPr indent="-914400" lvl="0" marL="914400" marR="0" rtl="0" algn="l">
              <a:lnSpc>
                <a:spcPct val="150395"/>
              </a:lnSpc>
              <a:spcBef>
                <a:spcPts val="0"/>
              </a:spcBef>
              <a:spcAft>
                <a:spcPts val="0"/>
              </a:spcAft>
              <a:buClr>
                <a:schemeClr val="dk1"/>
              </a:buClr>
              <a:buSzPts val="4800"/>
              <a:buFont typeface="Times New Roman"/>
              <a:buAutoNum type="alphaUcParenR"/>
            </a:pPr>
            <a:r>
              <a:rPr lang="en-IN" sz="4800">
                <a:solidFill>
                  <a:schemeClr val="dk1"/>
                </a:solidFill>
                <a:latin typeface="Times New Roman"/>
                <a:ea typeface="Times New Roman"/>
                <a:cs typeface="Times New Roman"/>
                <a:sym typeface="Times New Roman"/>
              </a:rPr>
              <a:t>consequently, hence, therefore</a:t>
            </a:r>
            <a:endParaRPr/>
          </a:p>
          <a:p>
            <a:pPr indent="0" lvl="0" marL="0" marR="0" rtl="0" algn="ctr">
              <a:lnSpc>
                <a:spcPct val="120316"/>
              </a:lnSpc>
              <a:spcBef>
                <a:spcPts val="0"/>
              </a:spcBef>
              <a:spcAft>
                <a:spcPts val="0"/>
              </a:spcAft>
              <a:buNone/>
            </a:pPr>
            <a:r>
              <a:t/>
            </a:r>
            <a:endParaRPr b="1" sz="60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chemeClr val="dk1"/>
              </a:solidFill>
              <a:latin typeface="Algerian"/>
              <a:ea typeface="Algerian"/>
              <a:cs typeface="Algerian"/>
              <a:sym typeface="Algerian"/>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a:p>
            <a:pPr indent="0" lvl="0" marL="0" marR="0" rtl="0" algn="ctr">
              <a:lnSpc>
                <a:spcPct val="109378"/>
              </a:lnSpc>
              <a:spcBef>
                <a:spcPts val="0"/>
              </a:spcBef>
              <a:spcAft>
                <a:spcPts val="0"/>
              </a:spcAft>
              <a:buNone/>
            </a:pPr>
            <a:r>
              <a:t/>
            </a:r>
            <a:endParaRPr sz="6600">
              <a:solidFill>
                <a:schemeClr val="dk1"/>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Algerian"/>
              <a:ea typeface="Algerian"/>
              <a:cs typeface="Algerian"/>
              <a:sym typeface="Algerian"/>
            </a:endParaRPr>
          </a:p>
          <a:p>
            <a:pPr indent="0" lvl="3" marL="1371600" marR="0" rtl="0" algn="l">
              <a:lnSpc>
                <a:spcPct val="150395"/>
              </a:lnSpc>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662" name="Google Shape;662;p41"/>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663" name="Google Shape;663;p41"/>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664" name="Google Shape;664;p41"/>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665" name="Google Shape;665;p41"/>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671" name="Google Shape;671;p42"/>
          <p:cNvGrpSpPr/>
          <p:nvPr/>
        </p:nvGrpSpPr>
        <p:grpSpPr>
          <a:xfrm rot="-3883786">
            <a:off x="13894399" y="-2483198"/>
            <a:ext cx="4171967" cy="6179619"/>
            <a:chOff x="0" y="0"/>
            <a:chExt cx="3194191" cy="4731314"/>
          </a:xfrm>
        </p:grpSpPr>
        <p:sp>
          <p:nvSpPr>
            <p:cNvPr id="672" name="Google Shape;672;p42"/>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4">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2"/>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5">
                <a:alphaModFix/>
              </a:blip>
              <a:stretch>
                <a:fillRect b="0" l="-4321" r="-516" t="-3534"/>
              </a:stretch>
            </a:blipFill>
            <a:ln>
              <a:noFill/>
            </a:ln>
          </p:spPr>
        </p:sp>
      </p:grpSp>
      <p:sp>
        <p:nvSpPr>
          <p:cNvPr id="674" name="Google Shape;674;p42"/>
          <p:cNvSpPr/>
          <p:nvPr/>
        </p:nvSpPr>
        <p:spPr>
          <a:xfrm>
            <a:off x="4516119" y="1477337"/>
            <a:ext cx="9255763" cy="7961133"/>
          </a:xfrm>
          <a:custGeom>
            <a:rect b="b" l="l" r="r" t="t"/>
            <a:pathLst>
              <a:path extrusionOk="0" h="7961133" w="9255763">
                <a:moveTo>
                  <a:pt x="0" y="0"/>
                </a:moveTo>
                <a:lnTo>
                  <a:pt x="9255762" y="0"/>
                </a:lnTo>
                <a:lnTo>
                  <a:pt x="9255762" y="7961133"/>
                </a:lnTo>
                <a:lnTo>
                  <a:pt x="0" y="7961133"/>
                </a:lnTo>
                <a:lnTo>
                  <a:pt x="0" y="0"/>
                </a:lnTo>
                <a:close/>
              </a:path>
            </a:pathLst>
          </a:custGeom>
          <a:blipFill rotWithShape="1">
            <a:blip r:embed="rId6">
              <a:alphaModFix/>
            </a:blip>
            <a:stretch>
              <a:fillRect b="0" l="0" r="0" t="0"/>
            </a:stretch>
          </a:blipFill>
          <a:ln>
            <a:noFill/>
          </a:ln>
        </p:spPr>
      </p:sp>
      <p:sp>
        <p:nvSpPr>
          <p:cNvPr id="675" name="Google Shape;675;p42"/>
          <p:cNvSpPr txBox="1"/>
          <p:nvPr/>
        </p:nvSpPr>
        <p:spPr>
          <a:xfrm>
            <a:off x="4846788" y="2428856"/>
            <a:ext cx="8594423" cy="623760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IN" sz="3200">
                <a:solidFill>
                  <a:schemeClr val="dk1"/>
                </a:solidFill>
                <a:latin typeface="Algerian"/>
                <a:ea typeface="Algerian"/>
                <a:cs typeface="Algerian"/>
                <a:sym typeface="Algerian"/>
              </a:rPr>
              <a:t>Other Indicators for Cause and Effect can be… </a:t>
            </a:r>
            <a:endParaRPr sz="3200">
              <a:solidFill>
                <a:schemeClr val="dk1"/>
              </a:solidFill>
              <a:latin typeface="Algerian"/>
              <a:ea typeface="Algerian"/>
              <a:cs typeface="Algerian"/>
              <a:sym typeface="Algerian"/>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so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so that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causes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accordingly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thus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consequently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hence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therefore </a:t>
            </a:r>
            <a:endParaRPr/>
          </a:p>
          <a:p>
            <a:pPr indent="0" lvl="0" marL="0" marR="0" rtl="0" algn="ctr">
              <a:spcBef>
                <a:spcPts val="0"/>
              </a:spcBef>
              <a:spcAft>
                <a:spcPts val="0"/>
              </a:spcAft>
              <a:buNone/>
            </a:pPr>
            <a:r>
              <a:rPr lang="en-IN" sz="3200">
                <a:solidFill>
                  <a:schemeClr val="dk1"/>
                </a:solidFill>
                <a:latin typeface="Times New Roman"/>
                <a:ea typeface="Times New Roman"/>
                <a:cs typeface="Times New Roman"/>
                <a:sym typeface="Times New Roman"/>
              </a:rPr>
              <a:t>in order to</a:t>
            </a:r>
            <a:r>
              <a:rPr lang="en-IN" sz="3200">
                <a:solidFill>
                  <a:schemeClr val="dk1"/>
                </a:solidFill>
                <a:latin typeface="Calibri"/>
                <a:ea typeface="Calibri"/>
                <a:cs typeface="Calibri"/>
                <a:sym typeface="Calibri"/>
              </a:rPr>
              <a:t> </a:t>
            </a:r>
            <a:endParaRPr/>
          </a:p>
          <a:p>
            <a:pPr indent="0" lvl="0" marL="0" marR="0" rtl="0" algn="ctr">
              <a:lnSpc>
                <a:spcPct val="75998"/>
              </a:lnSpc>
              <a:spcBef>
                <a:spcPts val="0"/>
              </a:spcBef>
              <a:spcAft>
                <a:spcPts val="0"/>
              </a:spcAft>
              <a:buNone/>
            </a:pPr>
            <a:r>
              <a:t/>
            </a:r>
            <a:endParaRPr sz="8366">
              <a:solidFill>
                <a:srgbClr val="605048"/>
              </a:solidFill>
              <a:latin typeface="Arial"/>
              <a:ea typeface="Arial"/>
              <a:cs typeface="Arial"/>
              <a:sym typeface="Arial"/>
            </a:endParaRPr>
          </a:p>
        </p:txBody>
      </p:sp>
      <p:grpSp>
        <p:nvGrpSpPr>
          <p:cNvPr id="676" name="Google Shape;676;p42"/>
          <p:cNvGrpSpPr/>
          <p:nvPr/>
        </p:nvGrpSpPr>
        <p:grpSpPr>
          <a:xfrm rot="6438578">
            <a:off x="608848" y="6943617"/>
            <a:ext cx="4171967" cy="6179619"/>
            <a:chOff x="0" y="0"/>
            <a:chExt cx="3194191" cy="4731314"/>
          </a:xfrm>
        </p:grpSpPr>
        <p:sp>
          <p:nvSpPr>
            <p:cNvPr id="677" name="Google Shape;677;p42"/>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4">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5">
                <a:alphaModFix/>
              </a:blip>
              <a:stretch>
                <a:fillRect b="0" l="-4321" r="-516" t="-3534"/>
              </a:stretch>
            </a:blipFill>
            <a:ln>
              <a:noFill/>
            </a:ln>
          </p:spPr>
        </p:sp>
      </p:grpSp>
      <p:grpSp>
        <p:nvGrpSpPr>
          <p:cNvPr id="679" name="Google Shape;679;p42"/>
          <p:cNvGrpSpPr/>
          <p:nvPr/>
        </p:nvGrpSpPr>
        <p:grpSpPr>
          <a:xfrm rot="-7307119">
            <a:off x="-6472809" y="5921589"/>
            <a:ext cx="10902197" cy="7550781"/>
            <a:chOff x="0" y="0"/>
            <a:chExt cx="3429000" cy="2374900"/>
          </a:xfrm>
        </p:grpSpPr>
        <p:sp>
          <p:nvSpPr>
            <p:cNvPr id="680" name="Google Shape;680;p42"/>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7">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8">
                <a:alphaModFix/>
              </a:blip>
              <a:stretch>
                <a:fillRect b="-11123" l="-2901" r="-2490" t="-10995"/>
              </a:stretch>
            </a:blipFill>
            <a:ln>
              <a:noFill/>
            </a:ln>
          </p:spPr>
        </p:sp>
      </p:grpSp>
      <p:grpSp>
        <p:nvGrpSpPr>
          <p:cNvPr id="682" name="Google Shape;682;p42"/>
          <p:cNvGrpSpPr/>
          <p:nvPr/>
        </p:nvGrpSpPr>
        <p:grpSpPr>
          <a:xfrm rot="-7307119">
            <a:off x="13862558" y="-3533092"/>
            <a:ext cx="10902197" cy="7550781"/>
            <a:chOff x="0" y="0"/>
            <a:chExt cx="3429000" cy="2374900"/>
          </a:xfrm>
        </p:grpSpPr>
        <p:sp>
          <p:nvSpPr>
            <p:cNvPr id="683" name="Google Shape;683;p42"/>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7">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8">
                <a:alphaModFix/>
              </a:blip>
              <a:stretch>
                <a:fillRect b="-11123" l="-2901" r="-2490" t="-10995"/>
              </a:stretch>
            </a:blipFill>
            <a:ln>
              <a:noFill/>
            </a:ln>
          </p:spPr>
        </p:sp>
      </p:grpSp>
      <p:sp>
        <p:nvSpPr>
          <p:cNvPr id="685" name="Google Shape;685;p42"/>
          <p:cNvSpPr/>
          <p:nvPr/>
        </p:nvSpPr>
        <p:spPr>
          <a:xfrm rot="6388641">
            <a:off x="-1851477" y="-1782207"/>
            <a:ext cx="4019186" cy="6136162"/>
          </a:xfrm>
          <a:custGeom>
            <a:rect b="b" l="l" r="r" t="t"/>
            <a:pathLst>
              <a:path extrusionOk="0" h="6136162" w="4019186">
                <a:moveTo>
                  <a:pt x="0" y="0"/>
                </a:moveTo>
                <a:lnTo>
                  <a:pt x="4019186" y="0"/>
                </a:lnTo>
                <a:lnTo>
                  <a:pt x="4019186" y="6136163"/>
                </a:lnTo>
                <a:lnTo>
                  <a:pt x="0" y="6136163"/>
                </a:lnTo>
                <a:lnTo>
                  <a:pt x="0" y="0"/>
                </a:lnTo>
                <a:close/>
              </a:path>
            </a:pathLst>
          </a:custGeom>
          <a:blipFill rotWithShape="1">
            <a:blip r:embed="rId9">
              <a:alphaModFix/>
            </a:blip>
            <a:stretch>
              <a:fillRect b="0" l="0" r="0" t="0"/>
            </a:stretch>
          </a:blipFill>
          <a:ln>
            <a:noFill/>
          </a:ln>
        </p:spPr>
      </p:sp>
      <p:sp>
        <p:nvSpPr>
          <p:cNvPr id="686" name="Google Shape;686;p42"/>
          <p:cNvSpPr/>
          <p:nvPr/>
        </p:nvSpPr>
        <p:spPr>
          <a:xfrm rot="-160405">
            <a:off x="15165536" y="6265084"/>
            <a:ext cx="3507936" cy="4278879"/>
          </a:xfrm>
          <a:custGeom>
            <a:rect b="b" l="l" r="r" t="t"/>
            <a:pathLst>
              <a:path extrusionOk="0" h="4278879" w="3507936">
                <a:moveTo>
                  <a:pt x="0" y="0"/>
                </a:moveTo>
                <a:lnTo>
                  <a:pt x="3507936" y="0"/>
                </a:lnTo>
                <a:lnTo>
                  <a:pt x="3507936" y="4278879"/>
                </a:lnTo>
                <a:lnTo>
                  <a:pt x="0" y="427887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692" name="Google Shape;692;p43"/>
          <p:cNvGrpSpPr/>
          <p:nvPr/>
        </p:nvGrpSpPr>
        <p:grpSpPr>
          <a:xfrm rot="-3883786">
            <a:off x="13894399" y="-2483198"/>
            <a:ext cx="4171967" cy="6179619"/>
            <a:chOff x="0" y="0"/>
            <a:chExt cx="3194191" cy="4731314"/>
          </a:xfrm>
        </p:grpSpPr>
        <p:sp>
          <p:nvSpPr>
            <p:cNvPr id="693" name="Google Shape;693;p43"/>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4">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5">
                <a:alphaModFix/>
              </a:blip>
              <a:stretch>
                <a:fillRect b="0" l="-4321" r="-516" t="-3534"/>
              </a:stretch>
            </a:blipFill>
            <a:ln>
              <a:noFill/>
            </a:ln>
          </p:spPr>
        </p:sp>
      </p:grpSp>
      <p:sp>
        <p:nvSpPr>
          <p:cNvPr id="695" name="Google Shape;695;p43"/>
          <p:cNvSpPr/>
          <p:nvPr/>
        </p:nvSpPr>
        <p:spPr>
          <a:xfrm>
            <a:off x="4516119" y="1477337"/>
            <a:ext cx="9255763" cy="7961133"/>
          </a:xfrm>
          <a:custGeom>
            <a:rect b="b" l="l" r="r" t="t"/>
            <a:pathLst>
              <a:path extrusionOk="0" h="7961133" w="9255763">
                <a:moveTo>
                  <a:pt x="0" y="0"/>
                </a:moveTo>
                <a:lnTo>
                  <a:pt x="9255762" y="0"/>
                </a:lnTo>
                <a:lnTo>
                  <a:pt x="9255762" y="7961133"/>
                </a:lnTo>
                <a:lnTo>
                  <a:pt x="0" y="7961133"/>
                </a:lnTo>
                <a:lnTo>
                  <a:pt x="0" y="0"/>
                </a:lnTo>
                <a:close/>
              </a:path>
            </a:pathLst>
          </a:custGeom>
          <a:blipFill rotWithShape="1">
            <a:blip r:embed="rId6">
              <a:alphaModFix/>
            </a:blip>
            <a:stretch>
              <a:fillRect b="0" l="0" r="0" t="0"/>
            </a:stretch>
          </a:blipFill>
          <a:ln>
            <a:noFill/>
          </a:ln>
        </p:spPr>
      </p:sp>
      <p:sp>
        <p:nvSpPr>
          <p:cNvPr id="696" name="Google Shape;696;p43"/>
          <p:cNvSpPr txBox="1"/>
          <p:nvPr/>
        </p:nvSpPr>
        <p:spPr>
          <a:xfrm>
            <a:off x="5000596" y="4143368"/>
            <a:ext cx="8594423" cy="820738"/>
          </a:xfrm>
          <a:prstGeom prst="rect">
            <a:avLst/>
          </a:prstGeom>
          <a:noFill/>
          <a:ln>
            <a:noFill/>
          </a:ln>
        </p:spPr>
        <p:txBody>
          <a:bodyPr anchorCtr="0" anchor="t" bIns="0" lIns="0" spcFirstLastPara="1" rIns="0" wrap="square" tIns="0">
            <a:spAutoFit/>
          </a:bodyPr>
          <a:lstStyle/>
          <a:p>
            <a:pPr indent="0" lvl="0" marL="0" marR="0" rtl="0" algn="ctr">
              <a:lnSpc>
                <a:spcPct val="75998"/>
              </a:lnSpc>
              <a:spcBef>
                <a:spcPts val="0"/>
              </a:spcBef>
              <a:spcAft>
                <a:spcPts val="0"/>
              </a:spcAft>
              <a:buNone/>
            </a:pPr>
            <a:r>
              <a:rPr lang="en-IN" sz="8366">
                <a:solidFill>
                  <a:srgbClr val="605048"/>
                </a:solidFill>
                <a:latin typeface="Algerian"/>
                <a:ea typeface="Algerian"/>
                <a:cs typeface="Algerian"/>
                <a:sym typeface="Algerian"/>
              </a:rPr>
              <a:t>Any Doubt?</a:t>
            </a:r>
            <a:endParaRPr sz="8366">
              <a:solidFill>
                <a:srgbClr val="605048"/>
              </a:solidFill>
              <a:latin typeface="Algerian"/>
              <a:ea typeface="Algerian"/>
              <a:cs typeface="Algerian"/>
              <a:sym typeface="Algerian"/>
            </a:endParaRPr>
          </a:p>
        </p:txBody>
      </p:sp>
      <p:grpSp>
        <p:nvGrpSpPr>
          <p:cNvPr id="697" name="Google Shape;697;p43"/>
          <p:cNvGrpSpPr/>
          <p:nvPr/>
        </p:nvGrpSpPr>
        <p:grpSpPr>
          <a:xfrm rot="6438578">
            <a:off x="608848" y="6943617"/>
            <a:ext cx="4171967" cy="6179619"/>
            <a:chOff x="0" y="0"/>
            <a:chExt cx="3194191" cy="4731314"/>
          </a:xfrm>
        </p:grpSpPr>
        <p:sp>
          <p:nvSpPr>
            <p:cNvPr id="698" name="Google Shape;698;p43"/>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4">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5">
                <a:alphaModFix/>
              </a:blip>
              <a:stretch>
                <a:fillRect b="0" l="-4321" r="-516" t="-3534"/>
              </a:stretch>
            </a:blipFill>
            <a:ln>
              <a:noFill/>
            </a:ln>
          </p:spPr>
        </p:sp>
      </p:grpSp>
      <p:grpSp>
        <p:nvGrpSpPr>
          <p:cNvPr id="700" name="Google Shape;700;p43"/>
          <p:cNvGrpSpPr/>
          <p:nvPr/>
        </p:nvGrpSpPr>
        <p:grpSpPr>
          <a:xfrm rot="-7307119">
            <a:off x="-6472809" y="5921589"/>
            <a:ext cx="10902197" cy="7550781"/>
            <a:chOff x="0" y="0"/>
            <a:chExt cx="3429000" cy="2374900"/>
          </a:xfrm>
        </p:grpSpPr>
        <p:sp>
          <p:nvSpPr>
            <p:cNvPr id="701" name="Google Shape;701;p43"/>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7">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8">
                <a:alphaModFix/>
              </a:blip>
              <a:stretch>
                <a:fillRect b="-11123" l="-2901" r="-2490" t="-10995"/>
              </a:stretch>
            </a:blipFill>
            <a:ln>
              <a:noFill/>
            </a:ln>
          </p:spPr>
        </p:sp>
      </p:grpSp>
      <p:grpSp>
        <p:nvGrpSpPr>
          <p:cNvPr id="703" name="Google Shape;703;p43"/>
          <p:cNvGrpSpPr/>
          <p:nvPr/>
        </p:nvGrpSpPr>
        <p:grpSpPr>
          <a:xfrm rot="-7307119">
            <a:off x="13862558" y="-3533092"/>
            <a:ext cx="10902197" cy="7550781"/>
            <a:chOff x="0" y="0"/>
            <a:chExt cx="3429000" cy="2374900"/>
          </a:xfrm>
        </p:grpSpPr>
        <p:sp>
          <p:nvSpPr>
            <p:cNvPr id="704" name="Google Shape;704;p43"/>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7">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8">
                <a:alphaModFix/>
              </a:blip>
              <a:stretch>
                <a:fillRect b="-11123" l="-2901" r="-2490" t="-10995"/>
              </a:stretch>
            </a:blipFill>
            <a:ln>
              <a:noFill/>
            </a:ln>
          </p:spPr>
        </p:sp>
      </p:grpSp>
      <p:sp>
        <p:nvSpPr>
          <p:cNvPr id="706" name="Google Shape;706;p43"/>
          <p:cNvSpPr/>
          <p:nvPr/>
        </p:nvSpPr>
        <p:spPr>
          <a:xfrm rot="6388641">
            <a:off x="-1851477" y="-1782207"/>
            <a:ext cx="4019186" cy="6136162"/>
          </a:xfrm>
          <a:custGeom>
            <a:rect b="b" l="l" r="r" t="t"/>
            <a:pathLst>
              <a:path extrusionOk="0" h="6136162" w="4019186">
                <a:moveTo>
                  <a:pt x="0" y="0"/>
                </a:moveTo>
                <a:lnTo>
                  <a:pt x="4019186" y="0"/>
                </a:lnTo>
                <a:lnTo>
                  <a:pt x="4019186" y="6136163"/>
                </a:lnTo>
                <a:lnTo>
                  <a:pt x="0" y="6136163"/>
                </a:lnTo>
                <a:lnTo>
                  <a:pt x="0" y="0"/>
                </a:lnTo>
                <a:close/>
              </a:path>
            </a:pathLst>
          </a:custGeom>
          <a:blipFill rotWithShape="1">
            <a:blip r:embed="rId9">
              <a:alphaModFix/>
            </a:blip>
            <a:stretch>
              <a:fillRect b="0" l="0" r="0" t="0"/>
            </a:stretch>
          </a:blipFill>
          <a:ln>
            <a:noFill/>
          </a:ln>
        </p:spPr>
      </p:sp>
      <p:sp>
        <p:nvSpPr>
          <p:cNvPr id="707" name="Google Shape;707;p43"/>
          <p:cNvSpPr/>
          <p:nvPr/>
        </p:nvSpPr>
        <p:spPr>
          <a:xfrm rot="-160405">
            <a:off x="15165536" y="6265084"/>
            <a:ext cx="3507936" cy="4278879"/>
          </a:xfrm>
          <a:custGeom>
            <a:rect b="b" l="l" r="r" t="t"/>
            <a:pathLst>
              <a:path extrusionOk="0" h="4278879" w="3507936">
                <a:moveTo>
                  <a:pt x="0" y="0"/>
                </a:moveTo>
                <a:lnTo>
                  <a:pt x="3507936" y="0"/>
                </a:lnTo>
                <a:lnTo>
                  <a:pt x="3507936" y="4278879"/>
                </a:lnTo>
                <a:lnTo>
                  <a:pt x="0" y="4278879"/>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713" name="Google Shape;713;p44"/>
          <p:cNvGrpSpPr/>
          <p:nvPr/>
        </p:nvGrpSpPr>
        <p:grpSpPr>
          <a:xfrm rot="275401">
            <a:off x="3222365" y="963515"/>
            <a:ext cx="12070546" cy="8359971"/>
            <a:chOff x="0" y="0"/>
            <a:chExt cx="3429000" cy="2374900"/>
          </a:xfrm>
        </p:grpSpPr>
        <p:sp>
          <p:nvSpPr>
            <p:cNvPr id="714" name="Google Shape;714;p44"/>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716" name="Google Shape;716;p44"/>
          <p:cNvGrpSpPr/>
          <p:nvPr/>
        </p:nvGrpSpPr>
        <p:grpSpPr>
          <a:xfrm rot="-2183834">
            <a:off x="2786027" y="2157359"/>
            <a:ext cx="9169826" cy="6350954"/>
            <a:chOff x="0" y="0"/>
            <a:chExt cx="3429000" cy="2374900"/>
          </a:xfrm>
        </p:grpSpPr>
        <p:sp>
          <p:nvSpPr>
            <p:cNvPr id="717" name="Google Shape;717;p44"/>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6">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719" name="Google Shape;719;p44"/>
          <p:cNvGrpSpPr/>
          <p:nvPr/>
        </p:nvGrpSpPr>
        <p:grpSpPr>
          <a:xfrm rot="-10101156">
            <a:off x="10761619" y="1058072"/>
            <a:ext cx="4951706" cy="7334588"/>
            <a:chOff x="0" y="0"/>
            <a:chExt cx="3194191" cy="4731314"/>
          </a:xfrm>
        </p:grpSpPr>
        <p:sp>
          <p:nvSpPr>
            <p:cNvPr id="720" name="Google Shape;720;p44"/>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7">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8">
                <a:alphaModFix/>
              </a:blip>
              <a:stretch>
                <a:fillRect b="0" l="-4321" r="-516" t="-3534"/>
              </a:stretch>
            </a:blipFill>
            <a:ln>
              <a:noFill/>
            </a:ln>
          </p:spPr>
        </p:sp>
      </p:grpSp>
      <p:sp>
        <p:nvSpPr>
          <p:cNvPr id="722" name="Google Shape;722;p44"/>
          <p:cNvSpPr/>
          <p:nvPr/>
        </p:nvSpPr>
        <p:spPr>
          <a:xfrm rot="-296991">
            <a:off x="3055702" y="1435689"/>
            <a:ext cx="12128005" cy="7794293"/>
          </a:xfrm>
          <a:custGeom>
            <a:rect b="b" l="l" r="r" t="t"/>
            <a:pathLst>
              <a:path extrusionOk="0" h="7794293" w="12128005">
                <a:moveTo>
                  <a:pt x="0" y="0"/>
                </a:moveTo>
                <a:lnTo>
                  <a:pt x="12128006" y="0"/>
                </a:lnTo>
                <a:lnTo>
                  <a:pt x="12128006" y="7794293"/>
                </a:lnTo>
                <a:lnTo>
                  <a:pt x="0" y="7794293"/>
                </a:lnTo>
                <a:lnTo>
                  <a:pt x="0" y="0"/>
                </a:lnTo>
                <a:close/>
              </a:path>
            </a:pathLst>
          </a:custGeom>
          <a:blipFill rotWithShape="1">
            <a:blip r:embed="rId9">
              <a:alphaModFix/>
            </a:blip>
            <a:stretch>
              <a:fillRect b="0" l="0" r="0" t="0"/>
            </a:stretch>
          </a:blipFill>
          <a:ln>
            <a:noFill/>
          </a:ln>
        </p:spPr>
      </p:sp>
      <p:sp>
        <p:nvSpPr>
          <p:cNvPr id="723" name="Google Shape;723;p44"/>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10">
              <a:alphaModFix/>
            </a:blip>
            <a:stretch>
              <a:fillRect b="0" l="0" r="0" t="0"/>
            </a:stretch>
          </a:blipFill>
          <a:ln>
            <a:noFill/>
          </a:ln>
        </p:spPr>
      </p:sp>
      <p:sp>
        <p:nvSpPr>
          <p:cNvPr id="724" name="Google Shape;724;p44"/>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11">
              <a:alphaModFix/>
            </a:blip>
            <a:stretch>
              <a:fillRect b="0" l="0" r="0" t="0"/>
            </a:stretch>
          </a:blipFill>
          <a:ln>
            <a:noFill/>
          </a:ln>
        </p:spPr>
      </p:sp>
      <p:sp>
        <p:nvSpPr>
          <p:cNvPr id="725" name="Google Shape;725;p44"/>
          <p:cNvSpPr/>
          <p:nvPr/>
        </p:nvSpPr>
        <p:spPr>
          <a:xfrm rot="1025603">
            <a:off x="-1458512" y="7218919"/>
            <a:ext cx="4019186" cy="6136162"/>
          </a:xfrm>
          <a:custGeom>
            <a:rect b="b" l="l" r="r" t="t"/>
            <a:pathLst>
              <a:path extrusionOk="0" h="6136162" w="4019186">
                <a:moveTo>
                  <a:pt x="0" y="0"/>
                </a:moveTo>
                <a:lnTo>
                  <a:pt x="4019186" y="0"/>
                </a:lnTo>
                <a:lnTo>
                  <a:pt x="4019186" y="6136162"/>
                </a:lnTo>
                <a:lnTo>
                  <a:pt x="0" y="6136162"/>
                </a:lnTo>
                <a:lnTo>
                  <a:pt x="0" y="0"/>
                </a:lnTo>
                <a:close/>
              </a:path>
            </a:pathLst>
          </a:custGeom>
          <a:blipFill rotWithShape="1">
            <a:blip r:embed="rId12">
              <a:alphaModFix/>
            </a:blip>
            <a:stretch>
              <a:fillRect b="0" l="0" r="0" t="0"/>
            </a:stretch>
          </a:blipFill>
          <a:ln>
            <a:noFill/>
          </a:ln>
        </p:spPr>
      </p:sp>
      <p:sp>
        <p:nvSpPr>
          <p:cNvPr id="726" name="Google Shape;726;p44"/>
          <p:cNvSpPr/>
          <p:nvPr/>
        </p:nvSpPr>
        <p:spPr>
          <a:xfrm>
            <a:off x="15623574" y="7528621"/>
            <a:ext cx="3318508" cy="4047821"/>
          </a:xfrm>
          <a:custGeom>
            <a:rect b="b" l="l" r="r" t="t"/>
            <a:pathLst>
              <a:path extrusionOk="0" h="4047821" w="3318508">
                <a:moveTo>
                  <a:pt x="0" y="0"/>
                </a:moveTo>
                <a:lnTo>
                  <a:pt x="3318509" y="0"/>
                </a:lnTo>
                <a:lnTo>
                  <a:pt x="3318509" y="4047821"/>
                </a:lnTo>
                <a:lnTo>
                  <a:pt x="0" y="4047821"/>
                </a:lnTo>
                <a:lnTo>
                  <a:pt x="0" y="0"/>
                </a:lnTo>
                <a:close/>
              </a:path>
            </a:pathLst>
          </a:custGeom>
          <a:blipFill rotWithShape="1">
            <a:blip r:embed="rId13">
              <a:alphaModFix/>
            </a:blip>
            <a:stretch>
              <a:fillRect b="0" l="0" r="0" t="0"/>
            </a:stretch>
          </a:blipFill>
          <a:ln>
            <a:noFill/>
          </a:ln>
        </p:spPr>
      </p:sp>
      <p:sp>
        <p:nvSpPr>
          <p:cNvPr id="727" name="Google Shape;727;p44"/>
          <p:cNvSpPr txBox="1"/>
          <p:nvPr/>
        </p:nvSpPr>
        <p:spPr>
          <a:xfrm rot="-295103">
            <a:off x="4973850" y="3540743"/>
            <a:ext cx="8360231" cy="3490569"/>
          </a:xfrm>
          <a:prstGeom prst="rect">
            <a:avLst/>
          </a:prstGeom>
          <a:noFill/>
          <a:ln>
            <a:noFill/>
          </a:ln>
        </p:spPr>
        <p:txBody>
          <a:bodyPr anchorCtr="0" anchor="t" bIns="0" lIns="0" spcFirstLastPara="1" rIns="0" wrap="square" tIns="0">
            <a:spAutoFit/>
          </a:bodyPr>
          <a:lstStyle/>
          <a:p>
            <a:pPr indent="0" lvl="0" marL="0" marR="0" rtl="0" algn="ctr">
              <a:lnSpc>
                <a:spcPct val="97999"/>
              </a:lnSpc>
              <a:spcBef>
                <a:spcPts val="0"/>
              </a:spcBef>
              <a:spcAft>
                <a:spcPts val="0"/>
              </a:spcAft>
              <a:buNone/>
            </a:pPr>
            <a:r>
              <a:rPr lang="en-IN" sz="13647">
                <a:solidFill>
                  <a:srgbClr val="605048"/>
                </a:solidFill>
                <a:latin typeface="Arial"/>
                <a:ea typeface="Arial"/>
                <a:cs typeface="Arial"/>
                <a:sym typeface="Arial"/>
              </a:rPr>
              <a:t>Thank</a:t>
            </a:r>
            <a:endParaRPr/>
          </a:p>
          <a:p>
            <a:pPr indent="0" lvl="0" marL="0" marR="0" rtl="0" algn="ctr">
              <a:lnSpc>
                <a:spcPct val="97999"/>
              </a:lnSpc>
              <a:spcBef>
                <a:spcPts val="0"/>
              </a:spcBef>
              <a:spcAft>
                <a:spcPts val="0"/>
              </a:spcAft>
              <a:buNone/>
            </a:pPr>
            <a:r>
              <a:rPr lang="en-IN" sz="13647">
                <a:solidFill>
                  <a:srgbClr val="605048"/>
                </a:solidFill>
                <a:latin typeface="Arial"/>
                <a:ea typeface="Arial"/>
                <a:cs typeface="Arial"/>
                <a:sym typeface="Arial"/>
              </a:rPr>
              <a:t>you</a:t>
            </a:r>
            <a:endParaRPr/>
          </a:p>
        </p:txBody>
      </p:sp>
      <p:sp>
        <p:nvSpPr>
          <p:cNvPr id="728" name="Google Shape;728;p44"/>
          <p:cNvSpPr/>
          <p:nvPr/>
        </p:nvSpPr>
        <p:spPr>
          <a:xfrm rot="27259">
            <a:off x="8362120" y="1566278"/>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165" name="Google Shape;165;p5"/>
          <p:cNvGrpSpPr/>
          <p:nvPr/>
        </p:nvGrpSpPr>
        <p:grpSpPr>
          <a:xfrm rot="3600693">
            <a:off x="15658833" y="7527931"/>
            <a:ext cx="5816163" cy="4028232"/>
            <a:chOff x="0" y="0"/>
            <a:chExt cx="3429000" cy="2374900"/>
          </a:xfrm>
        </p:grpSpPr>
        <p:sp>
          <p:nvSpPr>
            <p:cNvPr id="166" name="Google Shape;166;p5"/>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168" name="Google Shape;168;p5"/>
          <p:cNvGrpSpPr/>
          <p:nvPr/>
        </p:nvGrpSpPr>
        <p:grpSpPr>
          <a:xfrm rot="8993439">
            <a:off x="-4226242" y="1052236"/>
            <a:ext cx="5816163" cy="4028232"/>
            <a:chOff x="0" y="0"/>
            <a:chExt cx="3429000" cy="2374900"/>
          </a:xfrm>
        </p:grpSpPr>
        <p:sp>
          <p:nvSpPr>
            <p:cNvPr id="169" name="Google Shape;169;p5"/>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sp>
        <p:nvSpPr>
          <p:cNvPr id="171" name="Google Shape;171;p5"/>
          <p:cNvSpPr/>
          <p:nvPr/>
        </p:nvSpPr>
        <p:spPr>
          <a:xfrm>
            <a:off x="809005" y="-2117661"/>
            <a:ext cx="16912832" cy="15671945"/>
          </a:xfrm>
          <a:custGeom>
            <a:rect b="b" l="l" r="r" t="t"/>
            <a:pathLst>
              <a:path extrusionOk="0" h="15671945" w="16912832">
                <a:moveTo>
                  <a:pt x="0" y="0"/>
                </a:moveTo>
                <a:lnTo>
                  <a:pt x="16912832" y="0"/>
                </a:lnTo>
                <a:lnTo>
                  <a:pt x="16912832" y="15671945"/>
                </a:lnTo>
                <a:lnTo>
                  <a:pt x="0" y="15671945"/>
                </a:lnTo>
                <a:lnTo>
                  <a:pt x="0" y="0"/>
                </a:lnTo>
                <a:close/>
              </a:path>
            </a:pathLst>
          </a:custGeom>
          <a:blipFill rotWithShape="1">
            <a:blip r:embed="rId6">
              <a:alphaModFix/>
            </a:blip>
            <a:stretch>
              <a:fillRect b="0" l="0" r="0" t="0"/>
            </a:stretch>
          </a:blipFill>
          <a:ln>
            <a:noFill/>
          </a:ln>
        </p:spPr>
      </p:sp>
      <p:sp>
        <p:nvSpPr>
          <p:cNvPr id="172" name="Google Shape;172;p5"/>
          <p:cNvSpPr/>
          <p:nvPr/>
        </p:nvSpPr>
        <p:spPr>
          <a:xfrm rot="-3077383">
            <a:off x="16290432" y="-517516"/>
            <a:ext cx="3529638" cy="5388761"/>
          </a:xfrm>
          <a:custGeom>
            <a:rect b="b" l="l" r="r" t="t"/>
            <a:pathLst>
              <a:path extrusionOk="0" h="5388761" w="3529638">
                <a:moveTo>
                  <a:pt x="0" y="0"/>
                </a:moveTo>
                <a:lnTo>
                  <a:pt x="3529638" y="0"/>
                </a:lnTo>
                <a:lnTo>
                  <a:pt x="3529638" y="5388761"/>
                </a:lnTo>
                <a:lnTo>
                  <a:pt x="0" y="5388761"/>
                </a:lnTo>
                <a:lnTo>
                  <a:pt x="0" y="0"/>
                </a:lnTo>
                <a:close/>
              </a:path>
            </a:pathLst>
          </a:custGeom>
          <a:blipFill rotWithShape="1">
            <a:blip r:embed="rId7">
              <a:alphaModFix/>
            </a:blip>
            <a:stretch>
              <a:fillRect b="0" l="0" r="0" t="0"/>
            </a:stretch>
          </a:blipFill>
          <a:ln>
            <a:noFill/>
          </a:ln>
        </p:spPr>
      </p:sp>
      <p:sp>
        <p:nvSpPr>
          <p:cNvPr id="173" name="Google Shape;173;p5"/>
          <p:cNvSpPr/>
          <p:nvPr/>
        </p:nvSpPr>
        <p:spPr>
          <a:xfrm rot="-4808875">
            <a:off x="-2207868" y="-909253"/>
            <a:ext cx="3944942" cy="3875906"/>
          </a:xfrm>
          <a:custGeom>
            <a:rect b="b" l="l" r="r" t="t"/>
            <a:pathLst>
              <a:path extrusionOk="0" h="3875906" w="3944942">
                <a:moveTo>
                  <a:pt x="0" y="0"/>
                </a:moveTo>
                <a:lnTo>
                  <a:pt x="3944942" y="0"/>
                </a:lnTo>
                <a:lnTo>
                  <a:pt x="3944942" y="3875906"/>
                </a:lnTo>
                <a:lnTo>
                  <a:pt x="0" y="3875906"/>
                </a:lnTo>
                <a:lnTo>
                  <a:pt x="0" y="0"/>
                </a:lnTo>
                <a:close/>
              </a:path>
            </a:pathLst>
          </a:custGeom>
          <a:blipFill rotWithShape="1">
            <a:blip r:embed="rId8">
              <a:alphaModFix/>
            </a:blip>
            <a:stretch>
              <a:fillRect b="0" l="0" r="0" t="0"/>
            </a:stretch>
          </a:blipFill>
          <a:ln>
            <a:noFill/>
          </a:ln>
        </p:spPr>
      </p:sp>
      <p:sp>
        <p:nvSpPr>
          <p:cNvPr id="174" name="Google Shape;174;p5"/>
          <p:cNvSpPr txBox="1"/>
          <p:nvPr/>
        </p:nvSpPr>
        <p:spPr>
          <a:xfrm>
            <a:off x="3227332" y="1586799"/>
            <a:ext cx="12076178" cy="1464953"/>
          </a:xfrm>
          <a:prstGeom prst="rect">
            <a:avLst/>
          </a:prstGeom>
          <a:noFill/>
          <a:ln>
            <a:noFill/>
          </a:ln>
        </p:spPr>
        <p:txBody>
          <a:bodyPr anchorCtr="0" anchor="t" bIns="0" lIns="0" spcFirstLastPara="1" rIns="0" wrap="square" tIns="0">
            <a:spAutoFit/>
          </a:bodyPr>
          <a:lstStyle/>
          <a:p>
            <a:pPr indent="0" lvl="0" marL="0" marR="0" rtl="0" algn="ctr">
              <a:lnSpc>
                <a:spcPct val="221983"/>
              </a:lnSpc>
              <a:spcBef>
                <a:spcPts val="0"/>
              </a:spcBef>
              <a:spcAft>
                <a:spcPts val="0"/>
              </a:spcAft>
              <a:buNone/>
            </a:pPr>
            <a:r>
              <a:rPr b="1" lang="en-IN" sz="6000">
                <a:solidFill>
                  <a:schemeClr val="dk1"/>
                </a:solidFill>
                <a:latin typeface="Algerian"/>
                <a:ea typeface="Algerian"/>
                <a:cs typeface="Algerian"/>
                <a:sym typeface="Algerian"/>
              </a:rPr>
              <a:t>Tips for Sentence Completion</a:t>
            </a:r>
            <a:endParaRPr sz="6000">
              <a:solidFill>
                <a:srgbClr val="605048"/>
              </a:solidFill>
              <a:latin typeface="Algerian"/>
              <a:ea typeface="Algerian"/>
              <a:cs typeface="Algerian"/>
              <a:sym typeface="Algerian"/>
            </a:endParaRPr>
          </a:p>
        </p:txBody>
      </p:sp>
      <p:cxnSp>
        <p:nvCxnSpPr>
          <p:cNvPr id="175" name="Google Shape;175;p5"/>
          <p:cNvCxnSpPr/>
          <p:nvPr/>
        </p:nvCxnSpPr>
        <p:spPr>
          <a:xfrm>
            <a:off x="2678472" y="4053553"/>
            <a:ext cx="12690401" cy="20227"/>
          </a:xfrm>
          <a:prstGeom prst="straightConnector1">
            <a:avLst/>
          </a:prstGeom>
          <a:noFill/>
          <a:ln cap="flat" cmpd="sng" w="38100">
            <a:solidFill>
              <a:srgbClr val="605048"/>
            </a:solidFill>
            <a:prstDash val="solid"/>
            <a:round/>
            <a:headEnd len="sm" w="sm" type="none"/>
            <a:tailEnd len="sm" w="sm" type="none"/>
          </a:ln>
        </p:spPr>
      </p:cxnSp>
      <p:cxnSp>
        <p:nvCxnSpPr>
          <p:cNvPr id="176" name="Google Shape;176;p5"/>
          <p:cNvCxnSpPr/>
          <p:nvPr/>
        </p:nvCxnSpPr>
        <p:spPr>
          <a:xfrm>
            <a:off x="2743530" y="3968049"/>
            <a:ext cx="0" cy="827487"/>
          </a:xfrm>
          <a:prstGeom prst="straightConnector1">
            <a:avLst/>
          </a:prstGeom>
          <a:noFill/>
          <a:ln cap="flat" cmpd="sng" w="47625">
            <a:solidFill>
              <a:srgbClr val="605048"/>
            </a:solidFill>
            <a:prstDash val="solid"/>
            <a:round/>
            <a:headEnd len="lg" w="lg" type="oval"/>
            <a:tailEnd len="lg" w="lg" type="oval"/>
          </a:ln>
        </p:spPr>
      </p:cxnSp>
      <p:cxnSp>
        <p:nvCxnSpPr>
          <p:cNvPr id="177" name="Google Shape;177;p5"/>
          <p:cNvCxnSpPr/>
          <p:nvPr/>
        </p:nvCxnSpPr>
        <p:spPr>
          <a:xfrm>
            <a:off x="5838702" y="3968049"/>
            <a:ext cx="0" cy="827487"/>
          </a:xfrm>
          <a:prstGeom prst="straightConnector1">
            <a:avLst/>
          </a:prstGeom>
          <a:noFill/>
          <a:ln cap="flat" cmpd="sng" w="47625">
            <a:solidFill>
              <a:srgbClr val="605048"/>
            </a:solidFill>
            <a:prstDash val="solid"/>
            <a:round/>
            <a:headEnd len="lg" w="lg" type="oval"/>
            <a:tailEnd len="lg" w="lg" type="oval"/>
          </a:ln>
        </p:spPr>
      </p:cxnSp>
      <p:cxnSp>
        <p:nvCxnSpPr>
          <p:cNvPr id="178" name="Google Shape;178;p5"/>
          <p:cNvCxnSpPr/>
          <p:nvPr/>
        </p:nvCxnSpPr>
        <p:spPr>
          <a:xfrm>
            <a:off x="9081846" y="3977353"/>
            <a:ext cx="0" cy="827487"/>
          </a:xfrm>
          <a:prstGeom prst="straightConnector1">
            <a:avLst/>
          </a:prstGeom>
          <a:noFill/>
          <a:ln cap="flat" cmpd="sng" w="47625">
            <a:solidFill>
              <a:srgbClr val="605048"/>
            </a:solidFill>
            <a:prstDash val="solid"/>
            <a:round/>
            <a:headEnd len="lg" w="lg" type="oval"/>
            <a:tailEnd len="lg" w="lg" type="oval"/>
          </a:ln>
        </p:spPr>
      </p:cxnSp>
      <p:cxnSp>
        <p:nvCxnSpPr>
          <p:cNvPr id="179" name="Google Shape;179;p5"/>
          <p:cNvCxnSpPr/>
          <p:nvPr/>
        </p:nvCxnSpPr>
        <p:spPr>
          <a:xfrm>
            <a:off x="12301546" y="3968049"/>
            <a:ext cx="0" cy="827487"/>
          </a:xfrm>
          <a:prstGeom prst="straightConnector1">
            <a:avLst/>
          </a:prstGeom>
          <a:noFill/>
          <a:ln cap="flat" cmpd="sng" w="47625">
            <a:solidFill>
              <a:srgbClr val="605048"/>
            </a:solidFill>
            <a:prstDash val="solid"/>
            <a:round/>
            <a:headEnd len="lg" w="lg" type="oval"/>
            <a:tailEnd len="lg" w="lg" type="oval"/>
          </a:ln>
        </p:spPr>
      </p:cxnSp>
      <p:cxnSp>
        <p:nvCxnSpPr>
          <p:cNvPr id="180" name="Google Shape;180;p5"/>
          <p:cNvCxnSpPr/>
          <p:nvPr/>
        </p:nvCxnSpPr>
        <p:spPr>
          <a:xfrm>
            <a:off x="15424406" y="3977353"/>
            <a:ext cx="0" cy="827487"/>
          </a:xfrm>
          <a:prstGeom prst="straightConnector1">
            <a:avLst/>
          </a:prstGeom>
          <a:noFill/>
          <a:ln cap="flat" cmpd="sng" w="47625">
            <a:solidFill>
              <a:srgbClr val="605048"/>
            </a:solidFill>
            <a:prstDash val="solid"/>
            <a:round/>
            <a:headEnd len="lg" w="lg" type="oval"/>
            <a:tailEnd len="lg" w="lg" type="oval"/>
          </a:ln>
        </p:spPr>
      </p:cxnSp>
      <p:sp>
        <p:nvSpPr>
          <p:cNvPr id="181" name="Google Shape;181;p5"/>
          <p:cNvSpPr txBox="1"/>
          <p:nvPr/>
        </p:nvSpPr>
        <p:spPr>
          <a:xfrm>
            <a:off x="4711733" y="6215070"/>
            <a:ext cx="2486677" cy="4167808"/>
          </a:xfrm>
          <a:prstGeom prst="rect">
            <a:avLst/>
          </a:prstGeom>
          <a:noFill/>
          <a:ln>
            <a:noFill/>
          </a:ln>
        </p:spPr>
        <p:txBody>
          <a:bodyPr anchorCtr="0" anchor="t" bIns="0" lIns="0" spcFirstLastPara="1" rIns="0" wrap="square" tIns="0">
            <a:spAutoFit/>
          </a:bodyPr>
          <a:lstStyle/>
          <a:p>
            <a:pPr indent="0" lvl="0" marL="0" marR="0" rtl="0" algn="ctr">
              <a:lnSpc>
                <a:spcPct val="102833"/>
              </a:lnSpc>
              <a:spcBef>
                <a:spcPts val="0"/>
              </a:spcBef>
              <a:spcAft>
                <a:spcPts val="0"/>
              </a:spcAft>
              <a:buNone/>
            </a:pPr>
            <a:r>
              <a:rPr lang="en-IN" sz="2400">
                <a:solidFill>
                  <a:schemeClr val="dk1"/>
                </a:solidFill>
                <a:latin typeface="Times New Roman"/>
                <a:ea typeface="Times New Roman"/>
                <a:cs typeface="Times New Roman"/>
                <a:sym typeface="Times New Roman"/>
              </a:rPr>
              <a:t>Consider what word(s) you would put in the blank(s). This can help you eliminate answer choices that are obviously incompatible and point towards answer choices that are similar to what you would put in the blanks</a:t>
            </a:r>
            <a:r>
              <a:rPr lang="en-IN" sz="1600">
                <a:solidFill>
                  <a:schemeClr val="dk1"/>
                </a:solidFill>
                <a:latin typeface="Calibri"/>
                <a:ea typeface="Calibri"/>
                <a:cs typeface="Calibri"/>
                <a:sym typeface="Calibri"/>
              </a:rPr>
              <a:t>.</a:t>
            </a:r>
            <a:endParaRPr sz="1762">
              <a:solidFill>
                <a:srgbClr val="605048"/>
              </a:solidFill>
              <a:latin typeface="Arial"/>
              <a:ea typeface="Arial"/>
              <a:cs typeface="Arial"/>
              <a:sym typeface="Arial"/>
            </a:endParaRPr>
          </a:p>
        </p:txBody>
      </p:sp>
      <p:sp>
        <p:nvSpPr>
          <p:cNvPr id="182" name="Google Shape;182;p5"/>
          <p:cNvSpPr txBox="1"/>
          <p:nvPr/>
        </p:nvSpPr>
        <p:spPr>
          <a:xfrm>
            <a:off x="1757801" y="4969619"/>
            <a:ext cx="2331611" cy="8351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IN" sz="2400">
                <a:solidFill>
                  <a:schemeClr val="dk1"/>
                </a:solidFill>
                <a:latin typeface="Times New Roman"/>
                <a:ea typeface="Times New Roman"/>
                <a:cs typeface="Times New Roman"/>
                <a:sym typeface="Times New Roman"/>
              </a:rPr>
              <a:t>Read the Entire Sentence</a:t>
            </a:r>
            <a:endParaRPr b="1" sz="2400">
              <a:solidFill>
                <a:schemeClr val="dk1"/>
              </a:solidFill>
              <a:latin typeface="Times New Roman"/>
              <a:ea typeface="Times New Roman"/>
              <a:cs typeface="Times New Roman"/>
              <a:sym typeface="Times New Roman"/>
            </a:endParaRPr>
          </a:p>
        </p:txBody>
      </p:sp>
      <p:sp>
        <p:nvSpPr>
          <p:cNvPr id="183" name="Google Shape;183;p5"/>
          <p:cNvSpPr txBox="1"/>
          <p:nvPr/>
        </p:nvSpPr>
        <p:spPr>
          <a:xfrm>
            <a:off x="1757801" y="5929318"/>
            <a:ext cx="2475506" cy="2865336"/>
          </a:xfrm>
          <a:prstGeom prst="rect">
            <a:avLst/>
          </a:prstGeom>
          <a:noFill/>
          <a:ln>
            <a:noFill/>
          </a:ln>
        </p:spPr>
        <p:txBody>
          <a:bodyPr anchorCtr="0" anchor="t" bIns="0" lIns="0" spcFirstLastPara="1" rIns="0" wrap="square" tIns="0">
            <a:spAutoFit/>
          </a:bodyPr>
          <a:lstStyle/>
          <a:p>
            <a:pPr indent="0" lvl="0" marL="0" marR="0" rtl="0" algn="ctr">
              <a:lnSpc>
                <a:spcPct val="123399"/>
              </a:lnSpc>
              <a:spcBef>
                <a:spcPts val="0"/>
              </a:spcBef>
              <a:spcAft>
                <a:spcPts val="0"/>
              </a:spcAft>
              <a:buNone/>
            </a:pPr>
            <a:r>
              <a:rPr lang="en-IN" sz="2000">
                <a:solidFill>
                  <a:schemeClr val="dk1"/>
                </a:solidFill>
                <a:latin typeface="Times New Roman"/>
                <a:ea typeface="Times New Roman"/>
                <a:cs typeface="Times New Roman"/>
                <a:sym typeface="Times New Roman"/>
              </a:rPr>
              <a:t>Trying to guess what words could go in the blanks before you try to understand the question as a whole, you’ll be acting on incomplete information and you could easily get confused.</a:t>
            </a:r>
            <a:endParaRPr sz="2000">
              <a:solidFill>
                <a:srgbClr val="605048"/>
              </a:solidFill>
              <a:latin typeface="Times New Roman"/>
              <a:ea typeface="Times New Roman"/>
              <a:cs typeface="Times New Roman"/>
              <a:sym typeface="Times New Roman"/>
            </a:endParaRPr>
          </a:p>
        </p:txBody>
      </p:sp>
      <p:grpSp>
        <p:nvGrpSpPr>
          <p:cNvPr id="184" name="Google Shape;184;p5"/>
          <p:cNvGrpSpPr/>
          <p:nvPr/>
        </p:nvGrpSpPr>
        <p:grpSpPr>
          <a:xfrm rot="6608963">
            <a:off x="-1488427" y="7293090"/>
            <a:ext cx="3414429" cy="5057536"/>
            <a:chOff x="0" y="0"/>
            <a:chExt cx="3194191" cy="4731314"/>
          </a:xfrm>
        </p:grpSpPr>
        <p:sp>
          <p:nvSpPr>
            <p:cNvPr id="185" name="Google Shape;185;p5"/>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9">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10">
                <a:alphaModFix/>
              </a:blip>
              <a:stretch>
                <a:fillRect b="0" l="-4321" r="-516" t="-3534"/>
              </a:stretch>
            </a:blipFill>
            <a:ln>
              <a:noFill/>
            </a:ln>
          </p:spPr>
        </p:sp>
      </p:grpSp>
      <p:sp>
        <p:nvSpPr>
          <p:cNvPr id="187" name="Google Shape;187;p5"/>
          <p:cNvSpPr txBox="1"/>
          <p:nvPr/>
        </p:nvSpPr>
        <p:spPr>
          <a:xfrm>
            <a:off x="4711733" y="4947550"/>
            <a:ext cx="2331611" cy="1271182"/>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IN" sz="2400">
                <a:solidFill>
                  <a:schemeClr val="dk1"/>
                </a:solidFill>
                <a:latin typeface="Times New Roman"/>
                <a:ea typeface="Times New Roman"/>
                <a:cs typeface="Times New Roman"/>
                <a:sym typeface="Times New Roman"/>
              </a:rPr>
              <a:t>Come up with Your Own Answer</a:t>
            </a:r>
            <a:endParaRPr sz="2400">
              <a:solidFill>
                <a:srgbClr val="605048"/>
              </a:solidFill>
              <a:latin typeface="Times New Roman"/>
              <a:ea typeface="Times New Roman"/>
              <a:cs typeface="Times New Roman"/>
              <a:sym typeface="Times New Roman"/>
            </a:endParaRPr>
          </a:p>
        </p:txBody>
      </p:sp>
      <p:sp>
        <p:nvSpPr>
          <p:cNvPr id="188" name="Google Shape;188;p5"/>
          <p:cNvSpPr txBox="1"/>
          <p:nvPr/>
        </p:nvSpPr>
        <p:spPr>
          <a:xfrm>
            <a:off x="7892228" y="6357946"/>
            <a:ext cx="2539320" cy="3177280"/>
          </a:xfrm>
          <a:prstGeom prst="rect">
            <a:avLst/>
          </a:prstGeom>
          <a:noFill/>
          <a:ln>
            <a:noFill/>
          </a:ln>
        </p:spPr>
        <p:txBody>
          <a:bodyPr anchorCtr="0" anchor="t" bIns="0" lIns="0" spcFirstLastPara="1" rIns="0" wrap="square" tIns="0">
            <a:spAutoFit/>
          </a:bodyPr>
          <a:lstStyle/>
          <a:p>
            <a:pPr indent="0" lvl="0" marL="0" marR="0" rtl="0" algn="ctr">
              <a:lnSpc>
                <a:spcPct val="102833"/>
              </a:lnSpc>
              <a:spcBef>
                <a:spcPts val="0"/>
              </a:spcBef>
              <a:spcAft>
                <a:spcPts val="0"/>
              </a:spcAft>
              <a:buNone/>
            </a:pPr>
            <a:r>
              <a:rPr lang="en-IN" sz="2400">
                <a:solidFill>
                  <a:schemeClr val="dk1"/>
                </a:solidFill>
                <a:latin typeface="Times New Roman"/>
                <a:ea typeface="Times New Roman"/>
                <a:cs typeface="Times New Roman"/>
                <a:sym typeface="Times New Roman"/>
              </a:rPr>
              <a:t>Signal words, commonly transitions, indicate the overall structure of ideas in a sentence, and thus can help point you towards the correct answer.</a:t>
            </a:r>
            <a:endParaRPr/>
          </a:p>
          <a:p>
            <a:pPr indent="0" lvl="0" marL="0" marR="0" rtl="0" algn="ctr">
              <a:lnSpc>
                <a:spcPct val="139988"/>
              </a:lnSpc>
              <a:spcBef>
                <a:spcPts val="0"/>
              </a:spcBef>
              <a:spcAft>
                <a:spcPts val="0"/>
              </a:spcAft>
              <a:buNone/>
            </a:pPr>
            <a:r>
              <a:t/>
            </a:r>
            <a:endParaRPr sz="1762">
              <a:solidFill>
                <a:srgbClr val="605048"/>
              </a:solidFill>
              <a:latin typeface="Arial"/>
              <a:ea typeface="Arial"/>
              <a:cs typeface="Arial"/>
              <a:sym typeface="Arial"/>
            </a:endParaRPr>
          </a:p>
        </p:txBody>
      </p:sp>
      <p:sp>
        <p:nvSpPr>
          <p:cNvPr id="189" name="Google Shape;189;p5"/>
          <p:cNvSpPr txBox="1"/>
          <p:nvPr/>
        </p:nvSpPr>
        <p:spPr>
          <a:xfrm>
            <a:off x="7892228" y="4969619"/>
            <a:ext cx="2331611" cy="1291059"/>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IN" sz="2400">
                <a:solidFill>
                  <a:schemeClr val="dk1"/>
                </a:solidFill>
                <a:latin typeface="Times New Roman"/>
                <a:ea typeface="Times New Roman"/>
                <a:cs typeface="Times New Roman"/>
                <a:sym typeface="Times New Roman"/>
              </a:rPr>
              <a:t>Identify Signal Words and Phrases</a:t>
            </a:r>
            <a:endParaRPr sz="2400">
              <a:solidFill>
                <a:srgbClr val="605048"/>
              </a:solidFill>
              <a:latin typeface="Times New Roman"/>
              <a:ea typeface="Times New Roman"/>
              <a:cs typeface="Times New Roman"/>
              <a:sym typeface="Times New Roman"/>
            </a:endParaRPr>
          </a:p>
        </p:txBody>
      </p:sp>
      <p:sp>
        <p:nvSpPr>
          <p:cNvPr id="190" name="Google Shape;190;p5"/>
          <p:cNvSpPr txBox="1"/>
          <p:nvPr/>
        </p:nvSpPr>
        <p:spPr>
          <a:xfrm>
            <a:off x="11089248" y="6357946"/>
            <a:ext cx="2611758" cy="2885405"/>
          </a:xfrm>
          <a:prstGeom prst="rect">
            <a:avLst/>
          </a:prstGeom>
          <a:noFill/>
          <a:ln>
            <a:noFill/>
          </a:ln>
        </p:spPr>
        <p:txBody>
          <a:bodyPr anchorCtr="0" anchor="t" bIns="0" lIns="0" spcFirstLastPara="1" rIns="0" wrap="square" tIns="0">
            <a:spAutoFit/>
          </a:bodyPr>
          <a:lstStyle/>
          <a:p>
            <a:pPr indent="0" lvl="0" marL="0" marR="0" rtl="0" algn="ctr">
              <a:lnSpc>
                <a:spcPct val="102833"/>
              </a:lnSpc>
              <a:spcBef>
                <a:spcPts val="0"/>
              </a:spcBef>
              <a:spcAft>
                <a:spcPts val="0"/>
              </a:spcAft>
              <a:buNone/>
            </a:pPr>
            <a:r>
              <a:rPr lang="en-IN" sz="2400">
                <a:solidFill>
                  <a:schemeClr val="dk1"/>
                </a:solidFill>
                <a:latin typeface="Times New Roman"/>
                <a:ea typeface="Times New Roman"/>
                <a:cs typeface="Times New Roman"/>
                <a:sym typeface="Times New Roman"/>
              </a:rPr>
              <a:t>If the flow of the first part of the sentence is positive and the second part is negative, then the blank must be negative to even the flow of the sentence</a:t>
            </a:r>
            <a:r>
              <a:rPr lang="en-IN" sz="1600">
                <a:solidFill>
                  <a:schemeClr val="dk1"/>
                </a:solidFill>
                <a:latin typeface="Calibri"/>
                <a:ea typeface="Calibri"/>
                <a:cs typeface="Calibri"/>
                <a:sym typeface="Calibri"/>
              </a:rPr>
              <a:t>. </a:t>
            </a:r>
            <a:endParaRPr/>
          </a:p>
          <a:p>
            <a:pPr indent="0" lvl="0" marL="0" marR="0" rtl="0" algn="ctr">
              <a:lnSpc>
                <a:spcPct val="139988"/>
              </a:lnSpc>
              <a:spcBef>
                <a:spcPts val="0"/>
              </a:spcBef>
              <a:spcAft>
                <a:spcPts val="0"/>
              </a:spcAft>
              <a:buNone/>
            </a:pPr>
            <a:r>
              <a:t/>
            </a:r>
            <a:endParaRPr sz="1762">
              <a:solidFill>
                <a:srgbClr val="605048"/>
              </a:solidFill>
              <a:latin typeface="Arial"/>
              <a:ea typeface="Arial"/>
              <a:cs typeface="Arial"/>
              <a:sym typeface="Arial"/>
            </a:endParaRPr>
          </a:p>
        </p:txBody>
      </p:sp>
      <p:sp>
        <p:nvSpPr>
          <p:cNvPr id="191" name="Google Shape;191;p5"/>
          <p:cNvSpPr txBox="1"/>
          <p:nvPr/>
        </p:nvSpPr>
        <p:spPr>
          <a:xfrm>
            <a:off x="11164973" y="5029454"/>
            <a:ext cx="2331611" cy="1291059"/>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IN" sz="2400">
                <a:solidFill>
                  <a:schemeClr val="dk1"/>
                </a:solidFill>
                <a:latin typeface="Times New Roman"/>
                <a:ea typeface="Times New Roman"/>
                <a:cs typeface="Times New Roman"/>
                <a:sym typeface="Times New Roman"/>
              </a:rPr>
              <a:t>Consider Word Positivity/Negativity</a:t>
            </a:r>
            <a:endParaRPr sz="2400">
              <a:solidFill>
                <a:srgbClr val="605048"/>
              </a:solidFill>
              <a:latin typeface="Times New Roman"/>
              <a:ea typeface="Times New Roman"/>
              <a:cs typeface="Times New Roman"/>
              <a:sym typeface="Times New Roman"/>
            </a:endParaRPr>
          </a:p>
        </p:txBody>
      </p:sp>
      <p:sp>
        <p:nvSpPr>
          <p:cNvPr id="192" name="Google Shape;192;p5"/>
          <p:cNvSpPr txBox="1"/>
          <p:nvPr/>
        </p:nvSpPr>
        <p:spPr>
          <a:xfrm>
            <a:off x="14114725" y="5410454"/>
            <a:ext cx="2571737" cy="2885405"/>
          </a:xfrm>
          <a:prstGeom prst="rect">
            <a:avLst/>
          </a:prstGeom>
          <a:noFill/>
          <a:ln>
            <a:noFill/>
          </a:ln>
        </p:spPr>
        <p:txBody>
          <a:bodyPr anchorCtr="0" anchor="t" bIns="0" lIns="0" spcFirstLastPara="1" rIns="0" wrap="square" tIns="0">
            <a:spAutoFit/>
          </a:bodyPr>
          <a:lstStyle/>
          <a:p>
            <a:pPr indent="0" lvl="0" marL="0" marR="0" rtl="0" algn="ctr">
              <a:lnSpc>
                <a:spcPct val="102833"/>
              </a:lnSpc>
              <a:spcBef>
                <a:spcPts val="0"/>
              </a:spcBef>
              <a:spcAft>
                <a:spcPts val="0"/>
              </a:spcAft>
              <a:buNone/>
            </a:pPr>
            <a:r>
              <a:rPr lang="en-IN" sz="2400">
                <a:solidFill>
                  <a:schemeClr val="dk1"/>
                </a:solidFill>
                <a:latin typeface="Times New Roman"/>
                <a:ea typeface="Times New Roman"/>
                <a:cs typeface="Times New Roman"/>
                <a:sym typeface="Times New Roman"/>
              </a:rPr>
              <a:t>For instance: if “,” is followed by a blank then find the synonym of the word before the “,” and check the options to match the synonym of the word.</a:t>
            </a:r>
            <a:endParaRPr sz="2400">
              <a:solidFill>
                <a:srgbClr val="605048"/>
              </a:solidFill>
              <a:latin typeface="Times New Roman"/>
              <a:ea typeface="Times New Roman"/>
              <a:cs typeface="Times New Roman"/>
              <a:sym typeface="Times New Roman"/>
            </a:endParaRPr>
          </a:p>
        </p:txBody>
      </p:sp>
      <p:sp>
        <p:nvSpPr>
          <p:cNvPr id="193" name="Google Shape;193;p5"/>
          <p:cNvSpPr txBox="1"/>
          <p:nvPr/>
        </p:nvSpPr>
        <p:spPr>
          <a:xfrm>
            <a:off x="14339656" y="4960094"/>
            <a:ext cx="2331611" cy="399148"/>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IN" sz="2400">
                <a:solidFill>
                  <a:schemeClr val="dk1"/>
                </a:solidFill>
                <a:latin typeface="Times New Roman"/>
                <a:ea typeface="Times New Roman"/>
                <a:cs typeface="Times New Roman"/>
                <a:sym typeface="Times New Roman"/>
              </a:rPr>
              <a:t>Punctuation</a:t>
            </a:r>
            <a:endParaRPr sz="2400">
              <a:solidFill>
                <a:srgbClr val="605048"/>
              </a:solidFill>
              <a:latin typeface="Times New Roman"/>
              <a:ea typeface="Times New Roman"/>
              <a:cs typeface="Times New Roman"/>
              <a:sym typeface="Times New Roman"/>
            </a:endParaRPr>
          </a:p>
        </p:txBody>
      </p:sp>
      <p:sp>
        <p:nvSpPr>
          <p:cNvPr id="194" name="Google Shape;194;p5"/>
          <p:cNvSpPr/>
          <p:nvPr/>
        </p:nvSpPr>
        <p:spPr>
          <a:xfrm rot="-6584942">
            <a:off x="14857650" y="8789523"/>
            <a:ext cx="3944942" cy="3875906"/>
          </a:xfrm>
          <a:custGeom>
            <a:rect b="b" l="l" r="r" t="t"/>
            <a:pathLst>
              <a:path extrusionOk="0" h="3875906" w="3944942">
                <a:moveTo>
                  <a:pt x="0" y="0"/>
                </a:moveTo>
                <a:lnTo>
                  <a:pt x="3944943" y="0"/>
                </a:lnTo>
                <a:lnTo>
                  <a:pt x="3944943" y="3875905"/>
                </a:lnTo>
                <a:lnTo>
                  <a:pt x="0" y="387590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200" name="Google Shape;200;p6"/>
          <p:cNvGrpSpPr/>
          <p:nvPr/>
        </p:nvGrpSpPr>
        <p:grpSpPr>
          <a:xfrm rot="3600693">
            <a:off x="15658833" y="7527931"/>
            <a:ext cx="5816163" cy="4028232"/>
            <a:chOff x="0" y="0"/>
            <a:chExt cx="3429000" cy="2374900"/>
          </a:xfrm>
        </p:grpSpPr>
        <p:sp>
          <p:nvSpPr>
            <p:cNvPr id="201" name="Google Shape;201;p6"/>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203" name="Google Shape;203;p6"/>
          <p:cNvGrpSpPr/>
          <p:nvPr/>
        </p:nvGrpSpPr>
        <p:grpSpPr>
          <a:xfrm rot="8993439">
            <a:off x="-4226242" y="1052236"/>
            <a:ext cx="5816163" cy="4028232"/>
            <a:chOff x="0" y="0"/>
            <a:chExt cx="3429000" cy="2374900"/>
          </a:xfrm>
        </p:grpSpPr>
        <p:sp>
          <p:nvSpPr>
            <p:cNvPr id="204" name="Google Shape;204;p6"/>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sp>
        <p:nvSpPr>
          <p:cNvPr id="206" name="Google Shape;206;p6"/>
          <p:cNvSpPr/>
          <p:nvPr/>
        </p:nvSpPr>
        <p:spPr>
          <a:xfrm>
            <a:off x="809005" y="-2346261"/>
            <a:ext cx="16912832" cy="15671945"/>
          </a:xfrm>
          <a:custGeom>
            <a:rect b="b" l="l" r="r" t="t"/>
            <a:pathLst>
              <a:path extrusionOk="0" h="15671945" w="16912832">
                <a:moveTo>
                  <a:pt x="0" y="0"/>
                </a:moveTo>
                <a:lnTo>
                  <a:pt x="16912832" y="0"/>
                </a:lnTo>
                <a:lnTo>
                  <a:pt x="16912832" y="15671945"/>
                </a:lnTo>
                <a:lnTo>
                  <a:pt x="0" y="15671945"/>
                </a:lnTo>
                <a:lnTo>
                  <a:pt x="0" y="0"/>
                </a:lnTo>
                <a:close/>
              </a:path>
            </a:pathLst>
          </a:custGeom>
          <a:blipFill rotWithShape="1">
            <a:blip r:embed="rId6">
              <a:alphaModFix/>
            </a:blip>
            <a:stretch>
              <a:fillRect b="0" l="0" r="0" t="0"/>
            </a:stretch>
          </a:blipFill>
          <a:ln>
            <a:noFill/>
          </a:ln>
        </p:spPr>
      </p:sp>
      <p:sp>
        <p:nvSpPr>
          <p:cNvPr id="207" name="Google Shape;207;p6"/>
          <p:cNvSpPr/>
          <p:nvPr/>
        </p:nvSpPr>
        <p:spPr>
          <a:xfrm rot="-3077383">
            <a:off x="16290432" y="-517516"/>
            <a:ext cx="3529638" cy="5388761"/>
          </a:xfrm>
          <a:custGeom>
            <a:rect b="b" l="l" r="r" t="t"/>
            <a:pathLst>
              <a:path extrusionOk="0" h="5388761" w="3529638">
                <a:moveTo>
                  <a:pt x="0" y="0"/>
                </a:moveTo>
                <a:lnTo>
                  <a:pt x="3529638" y="0"/>
                </a:lnTo>
                <a:lnTo>
                  <a:pt x="3529638" y="5388761"/>
                </a:lnTo>
                <a:lnTo>
                  <a:pt x="0" y="5388761"/>
                </a:lnTo>
                <a:lnTo>
                  <a:pt x="0" y="0"/>
                </a:lnTo>
                <a:close/>
              </a:path>
            </a:pathLst>
          </a:custGeom>
          <a:blipFill rotWithShape="1">
            <a:blip r:embed="rId7">
              <a:alphaModFix/>
            </a:blip>
            <a:stretch>
              <a:fillRect b="0" l="0" r="0" t="0"/>
            </a:stretch>
          </a:blipFill>
          <a:ln>
            <a:noFill/>
          </a:ln>
        </p:spPr>
      </p:sp>
      <p:sp>
        <p:nvSpPr>
          <p:cNvPr id="208" name="Google Shape;208;p6"/>
          <p:cNvSpPr/>
          <p:nvPr/>
        </p:nvSpPr>
        <p:spPr>
          <a:xfrm rot="-4808875">
            <a:off x="-2207868" y="-909253"/>
            <a:ext cx="3944942" cy="3875906"/>
          </a:xfrm>
          <a:custGeom>
            <a:rect b="b" l="l" r="r" t="t"/>
            <a:pathLst>
              <a:path extrusionOk="0" h="3875906" w="3944942">
                <a:moveTo>
                  <a:pt x="0" y="0"/>
                </a:moveTo>
                <a:lnTo>
                  <a:pt x="3944942" y="0"/>
                </a:lnTo>
                <a:lnTo>
                  <a:pt x="3944942" y="3875906"/>
                </a:lnTo>
                <a:lnTo>
                  <a:pt x="0" y="3875906"/>
                </a:lnTo>
                <a:lnTo>
                  <a:pt x="0" y="0"/>
                </a:lnTo>
                <a:close/>
              </a:path>
            </a:pathLst>
          </a:custGeom>
          <a:blipFill rotWithShape="1">
            <a:blip r:embed="rId8">
              <a:alphaModFix/>
            </a:blip>
            <a:stretch>
              <a:fillRect b="0" l="0" r="0" t="0"/>
            </a:stretch>
          </a:blipFill>
          <a:ln>
            <a:noFill/>
          </a:ln>
        </p:spPr>
      </p:sp>
      <p:sp>
        <p:nvSpPr>
          <p:cNvPr id="209" name="Google Shape;209;p6"/>
          <p:cNvSpPr txBox="1"/>
          <p:nvPr/>
        </p:nvSpPr>
        <p:spPr>
          <a:xfrm>
            <a:off x="3227332" y="1586799"/>
            <a:ext cx="12076178" cy="1464953"/>
          </a:xfrm>
          <a:prstGeom prst="rect">
            <a:avLst/>
          </a:prstGeom>
          <a:noFill/>
          <a:ln>
            <a:noFill/>
          </a:ln>
        </p:spPr>
        <p:txBody>
          <a:bodyPr anchorCtr="0" anchor="t" bIns="0" lIns="0" spcFirstLastPara="1" rIns="0" wrap="square" tIns="0">
            <a:spAutoFit/>
          </a:bodyPr>
          <a:lstStyle/>
          <a:p>
            <a:pPr indent="0" lvl="0" marL="0" marR="0" rtl="0" algn="ctr">
              <a:lnSpc>
                <a:spcPct val="221983"/>
              </a:lnSpc>
              <a:spcBef>
                <a:spcPts val="0"/>
              </a:spcBef>
              <a:spcAft>
                <a:spcPts val="0"/>
              </a:spcAft>
              <a:buNone/>
            </a:pPr>
            <a:r>
              <a:rPr b="1" lang="en-IN" sz="6000">
                <a:solidFill>
                  <a:schemeClr val="dk1"/>
                </a:solidFill>
                <a:latin typeface="Algerian"/>
                <a:ea typeface="Algerian"/>
                <a:cs typeface="Algerian"/>
                <a:sym typeface="Algerian"/>
              </a:rPr>
              <a:t>Tips for Sentence Completion</a:t>
            </a:r>
            <a:endParaRPr sz="6000">
              <a:solidFill>
                <a:srgbClr val="605048"/>
              </a:solidFill>
              <a:latin typeface="Algerian"/>
              <a:ea typeface="Algerian"/>
              <a:cs typeface="Algerian"/>
              <a:sym typeface="Algerian"/>
            </a:endParaRPr>
          </a:p>
        </p:txBody>
      </p:sp>
      <p:cxnSp>
        <p:nvCxnSpPr>
          <p:cNvPr id="210" name="Google Shape;210;p6"/>
          <p:cNvCxnSpPr/>
          <p:nvPr/>
        </p:nvCxnSpPr>
        <p:spPr>
          <a:xfrm>
            <a:off x="2678472" y="4053553"/>
            <a:ext cx="12690401" cy="20227"/>
          </a:xfrm>
          <a:prstGeom prst="straightConnector1">
            <a:avLst/>
          </a:prstGeom>
          <a:noFill/>
          <a:ln cap="flat" cmpd="sng" w="38100">
            <a:solidFill>
              <a:srgbClr val="605048"/>
            </a:solidFill>
            <a:prstDash val="solid"/>
            <a:round/>
            <a:headEnd len="sm" w="sm" type="none"/>
            <a:tailEnd len="sm" w="sm" type="none"/>
          </a:ln>
        </p:spPr>
      </p:cxnSp>
      <p:cxnSp>
        <p:nvCxnSpPr>
          <p:cNvPr id="211" name="Google Shape;211;p6"/>
          <p:cNvCxnSpPr/>
          <p:nvPr/>
        </p:nvCxnSpPr>
        <p:spPr>
          <a:xfrm>
            <a:off x="2714580" y="4071930"/>
            <a:ext cx="0" cy="827487"/>
          </a:xfrm>
          <a:prstGeom prst="straightConnector1">
            <a:avLst/>
          </a:prstGeom>
          <a:noFill/>
          <a:ln cap="flat" cmpd="sng" w="47625">
            <a:solidFill>
              <a:srgbClr val="605048"/>
            </a:solidFill>
            <a:prstDash val="solid"/>
            <a:round/>
            <a:headEnd len="lg" w="lg" type="oval"/>
            <a:tailEnd len="lg" w="lg" type="oval"/>
          </a:ln>
        </p:spPr>
      </p:cxnSp>
      <p:cxnSp>
        <p:nvCxnSpPr>
          <p:cNvPr id="212" name="Google Shape;212;p6"/>
          <p:cNvCxnSpPr/>
          <p:nvPr/>
        </p:nvCxnSpPr>
        <p:spPr>
          <a:xfrm>
            <a:off x="9072562" y="4000492"/>
            <a:ext cx="0" cy="827487"/>
          </a:xfrm>
          <a:prstGeom prst="straightConnector1">
            <a:avLst/>
          </a:prstGeom>
          <a:noFill/>
          <a:ln cap="flat" cmpd="sng" w="47625">
            <a:solidFill>
              <a:srgbClr val="605048"/>
            </a:solidFill>
            <a:prstDash val="solid"/>
            <a:round/>
            <a:headEnd len="lg" w="lg" type="oval"/>
            <a:tailEnd len="lg" w="lg" type="oval"/>
          </a:ln>
        </p:spPr>
      </p:cxnSp>
      <p:cxnSp>
        <p:nvCxnSpPr>
          <p:cNvPr id="213" name="Google Shape;213;p6"/>
          <p:cNvCxnSpPr/>
          <p:nvPr/>
        </p:nvCxnSpPr>
        <p:spPr>
          <a:xfrm>
            <a:off x="15430544" y="4143368"/>
            <a:ext cx="0" cy="827487"/>
          </a:xfrm>
          <a:prstGeom prst="straightConnector1">
            <a:avLst/>
          </a:prstGeom>
          <a:noFill/>
          <a:ln cap="flat" cmpd="sng" w="47625">
            <a:solidFill>
              <a:srgbClr val="605048"/>
            </a:solidFill>
            <a:prstDash val="solid"/>
            <a:round/>
            <a:headEnd len="lg" w="lg" type="oval"/>
            <a:tailEnd len="lg" w="lg" type="oval"/>
          </a:ln>
        </p:spPr>
      </p:cxnSp>
      <p:sp>
        <p:nvSpPr>
          <p:cNvPr id="214" name="Google Shape;214;p6"/>
          <p:cNvSpPr txBox="1"/>
          <p:nvPr/>
        </p:nvSpPr>
        <p:spPr>
          <a:xfrm>
            <a:off x="1714448" y="6143632"/>
            <a:ext cx="2486677" cy="3506537"/>
          </a:xfrm>
          <a:prstGeom prst="rect">
            <a:avLst/>
          </a:prstGeom>
          <a:noFill/>
          <a:ln>
            <a:noFill/>
          </a:ln>
        </p:spPr>
        <p:txBody>
          <a:bodyPr anchorCtr="0" anchor="t" bIns="0" lIns="0" spcFirstLastPara="1" rIns="0" wrap="square" tIns="0">
            <a:spAutoFit/>
          </a:bodyPr>
          <a:lstStyle/>
          <a:p>
            <a:pPr indent="0" lvl="0" marL="0" marR="0" rtl="0" algn="ctr">
              <a:lnSpc>
                <a:spcPct val="123399"/>
              </a:lnSpc>
              <a:spcBef>
                <a:spcPts val="0"/>
              </a:spcBef>
              <a:spcAft>
                <a:spcPts val="0"/>
              </a:spcAft>
              <a:buNone/>
            </a:pPr>
            <a:r>
              <a:rPr lang="en-IN" sz="2000">
                <a:solidFill>
                  <a:schemeClr val="dk1"/>
                </a:solidFill>
                <a:latin typeface="Times New Roman"/>
                <a:ea typeface="Times New Roman"/>
                <a:cs typeface="Times New Roman"/>
                <a:sym typeface="Times New Roman"/>
              </a:rPr>
              <a:t>If you need to guess, always use process of elimination first. You can combine this with the strategies above (like word positivity/negativity and considering what you would put in the blank) to help you eliminate wrong answers.. </a:t>
            </a:r>
            <a:endParaRPr sz="2000">
              <a:solidFill>
                <a:schemeClr val="dk1"/>
              </a:solidFill>
              <a:latin typeface="Times New Roman"/>
              <a:ea typeface="Times New Roman"/>
              <a:cs typeface="Times New Roman"/>
              <a:sym typeface="Times New Roman"/>
            </a:endParaRPr>
          </a:p>
        </p:txBody>
      </p:sp>
      <p:grpSp>
        <p:nvGrpSpPr>
          <p:cNvPr id="215" name="Google Shape;215;p6"/>
          <p:cNvGrpSpPr/>
          <p:nvPr/>
        </p:nvGrpSpPr>
        <p:grpSpPr>
          <a:xfrm rot="6608963">
            <a:off x="-2979141" y="7084391"/>
            <a:ext cx="3414429" cy="5057536"/>
            <a:chOff x="0" y="0"/>
            <a:chExt cx="3194191" cy="4731314"/>
          </a:xfrm>
        </p:grpSpPr>
        <p:sp>
          <p:nvSpPr>
            <p:cNvPr id="216" name="Google Shape;216;p6"/>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9">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10">
                <a:alphaModFix/>
              </a:blip>
              <a:stretch>
                <a:fillRect b="0" l="-4321" r="-516" t="-3534"/>
              </a:stretch>
            </a:blipFill>
            <a:ln>
              <a:noFill/>
            </a:ln>
          </p:spPr>
        </p:sp>
      </p:grpSp>
      <p:sp>
        <p:nvSpPr>
          <p:cNvPr id="218" name="Google Shape;218;p6"/>
          <p:cNvSpPr txBox="1"/>
          <p:nvPr/>
        </p:nvSpPr>
        <p:spPr>
          <a:xfrm>
            <a:off x="1643010" y="5143500"/>
            <a:ext cx="2331611" cy="855042"/>
          </a:xfrm>
          <a:prstGeom prst="rect">
            <a:avLst/>
          </a:prstGeom>
          <a:noFill/>
          <a:ln>
            <a:noFill/>
          </a:ln>
        </p:spPr>
        <p:txBody>
          <a:bodyPr anchorCtr="0" anchor="t" bIns="0" lIns="0" spcFirstLastPara="1" rIns="0" wrap="square" tIns="0">
            <a:spAutoFit/>
          </a:bodyPr>
          <a:lstStyle/>
          <a:p>
            <a:pPr indent="0" lvl="0" marL="0" marR="0" rtl="0" algn="ctr">
              <a:lnSpc>
                <a:spcPct val="119964"/>
              </a:lnSpc>
              <a:spcBef>
                <a:spcPts val="0"/>
              </a:spcBef>
              <a:spcAft>
                <a:spcPts val="0"/>
              </a:spcAft>
              <a:buNone/>
            </a:pPr>
            <a:r>
              <a:rPr b="1" lang="en-IN" sz="2800">
                <a:solidFill>
                  <a:schemeClr val="dk1"/>
                </a:solidFill>
                <a:latin typeface="Times New Roman"/>
                <a:ea typeface="Times New Roman"/>
                <a:cs typeface="Times New Roman"/>
                <a:sym typeface="Times New Roman"/>
              </a:rPr>
              <a:t>Use Process of Elimination</a:t>
            </a:r>
            <a:endParaRPr sz="2799">
              <a:solidFill>
                <a:srgbClr val="605048"/>
              </a:solidFill>
              <a:latin typeface="Times New Roman"/>
              <a:ea typeface="Times New Roman"/>
              <a:cs typeface="Times New Roman"/>
              <a:sym typeface="Times New Roman"/>
            </a:endParaRPr>
          </a:p>
        </p:txBody>
      </p:sp>
      <p:sp>
        <p:nvSpPr>
          <p:cNvPr id="219" name="Google Shape;219;p6"/>
          <p:cNvSpPr txBox="1"/>
          <p:nvPr/>
        </p:nvSpPr>
        <p:spPr>
          <a:xfrm>
            <a:off x="7892228" y="7643830"/>
            <a:ext cx="2539320" cy="2244204"/>
          </a:xfrm>
          <a:prstGeom prst="rect">
            <a:avLst/>
          </a:prstGeom>
          <a:noFill/>
          <a:ln>
            <a:noFill/>
          </a:ln>
        </p:spPr>
        <p:txBody>
          <a:bodyPr anchorCtr="0" anchor="t" bIns="0" lIns="0" spcFirstLastPara="1" rIns="0" wrap="square" tIns="0">
            <a:spAutoFit/>
          </a:bodyPr>
          <a:lstStyle/>
          <a:p>
            <a:pPr indent="0" lvl="0" marL="0" marR="0" rtl="0" algn="ctr">
              <a:lnSpc>
                <a:spcPct val="123399"/>
              </a:lnSpc>
              <a:spcBef>
                <a:spcPts val="0"/>
              </a:spcBef>
              <a:spcAft>
                <a:spcPts val="0"/>
              </a:spcAft>
              <a:buNone/>
            </a:pPr>
            <a:r>
              <a:rPr lang="en-IN" sz="2000">
                <a:solidFill>
                  <a:schemeClr val="dk1"/>
                </a:solidFill>
                <a:latin typeface="Times New Roman"/>
                <a:ea typeface="Times New Roman"/>
                <a:cs typeface="Times New Roman"/>
                <a:sym typeface="Times New Roman"/>
              </a:rPr>
              <a:t>Once you’ve selected words for all of the blanks, make a quick pass through the sentence/question again to make sure everything makes sense. </a:t>
            </a:r>
            <a:endParaRPr sz="1762">
              <a:solidFill>
                <a:srgbClr val="605048"/>
              </a:solidFill>
              <a:latin typeface="Arial"/>
              <a:ea typeface="Arial"/>
              <a:cs typeface="Arial"/>
              <a:sym typeface="Arial"/>
            </a:endParaRPr>
          </a:p>
        </p:txBody>
      </p:sp>
      <p:sp>
        <p:nvSpPr>
          <p:cNvPr id="220" name="Google Shape;220;p6"/>
          <p:cNvSpPr txBox="1"/>
          <p:nvPr/>
        </p:nvSpPr>
        <p:spPr>
          <a:xfrm>
            <a:off x="7892228" y="4969619"/>
            <a:ext cx="2331611" cy="2599109"/>
          </a:xfrm>
          <a:prstGeom prst="rect">
            <a:avLst/>
          </a:prstGeom>
          <a:noFill/>
          <a:ln>
            <a:noFill/>
          </a:ln>
        </p:spPr>
        <p:txBody>
          <a:bodyPr anchorCtr="0" anchor="t" bIns="0" lIns="0" spcFirstLastPara="1" rIns="0" wrap="square" tIns="0">
            <a:spAutoFit/>
          </a:bodyPr>
          <a:lstStyle/>
          <a:p>
            <a:pPr indent="0" lvl="0" marL="0" marR="0" rtl="0" algn="ctr">
              <a:lnSpc>
                <a:spcPct val="119964"/>
              </a:lnSpc>
              <a:spcBef>
                <a:spcPts val="0"/>
              </a:spcBef>
              <a:spcAft>
                <a:spcPts val="0"/>
              </a:spcAft>
              <a:buNone/>
            </a:pPr>
            <a:r>
              <a:rPr b="1" lang="en-IN" sz="2800">
                <a:solidFill>
                  <a:schemeClr val="dk1"/>
                </a:solidFill>
                <a:latin typeface="Times New Roman"/>
                <a:ea typeface="Times New Roman"/>
                <a:cs typeface="Times New Roman"/>
                <a:sym typeface="Times New Roman"/>
              </a:rPr>
              <a:t>Read through the sentence/question once you’ve chosen the answer</a:t>
            </a:r>
            <a:endParaRPr sz="2799">
              <a:solidFill>
                <a:srgbClr val="605048"/>
              </a:solidFill>
              <a:latin typeface="Times New Roman"/>
              <a:ea typeface="Times New Roman"/>
              <a:cs typeface="Times New Roman"/>
              <a:sym typeface="Times New Roman"/>
            </a:endParaRPr>
          </a:p>
        </p:txBody>
      </p:sp>
      <p:sp>
        <p:nvSpPr>
          <p:cNvPr id="221" name="Google Shape;221;p6"/>
          <p:cNvSpPr txBox="1"/>
          <p:nvPr/>
        </p:nvSpPr>
        <p:spPr>
          <a:xfrm>
            <a:off x="13858908" y="6215070"/>
            <a:ext cx="2611758" cy="1582934"/>
          </a:xfrm>
          <a:prstGeom prst="rect">
            <a:avLst/>
          </a:prstGeom>
          <a:noFill/>
          <a:ln>
            <a:noFill/>
          </a:ln>
        </p:spPr>
        <p:txBody>
          <a:bodyPr anchorCtr="0" anchor="t" bIns="0" lIns="0" spcFirstLastPara="1" rIns="0" wrap="square" tIns="0">
            <a:spAutoFit/>
          </a:bodyPr>
          <a:lstStyle/>
          <a:p>
            <a:pPr indent="0" lvl="0" marL="0" marR="0" rtl="0" algn="ctr">
              <a:lnSpc>
                <a:spcPct val="123399"/>
              </a:lnSpc>
              <a:spcBef>
                <a:spcPts val="0"/>
              </a:spcBef>
              <a:spcAft>
                <a:spcPts val="0"/>
              </a:spcAft>
              <a:buNone/>
            </a:pPr>
            <a:r>
              <a:rPr lang="en-IN" sz="2000">
                <a:solidFill>
                  <a:schemeClr val="dk1"/>
                </a:solidFill>
                <a:latin typeface="Times New Roman"/>
                <a:ea typeface="Times New Roman"/>
                <a:cs typeface="Times New Roman"/>
                <a:sym typeface="Times New Roman"/>
              </a:rPr>
              <a:t>To improve your vocabulary, focus on two things: memorizing words and learning them in context.</a:t>
            </a:r>
            <a:endParaRPr sz="2000">
              <a:solidFill>
                <a:srgbClr val="605048"/>
              </a:solidFill>
              <a:latin typeface="Times New Roman"/>
              <a:ea typeface="Times New Roman"/>
              <a:cs typeface="Times New Roman"/>
              <a:sym typeface="Times New Roman"/>
            </a:endParaRPr>
          </a:p>
        </p:txBody>
      </p:sp>
      <p:sp>
        <p:nvSpPr>
          <p:cNvPr id="222" name="Google Shape;222;p6"/>
          <p:cNvSpPr txBox="1"/>
          <p:nvPr/>
        </p:nvSpPr>
        <p:spPr>
          <a:xfrm>
            <a:off x="14001784" y="5072062"/>
            <a:ext cx="2331611" cy="855042"/>
          </a:xfrm>
          <a:prstGeom prst="rect">
            <a:avLst/>
          </a:prstGeom>
          <a:noFill/>
          <a:ln>
            <a:noFill/>
          </a:ln>
        </p:spPr>
        <p:txBody>
          <a:bodyPr anchorCtr="0" anchor="t" bIns="0" lIns="0" spcFirstLastPara="1" rIns="0" wrap="square" tIns="0">
            <a:spAutoFit/>
          </a:bodyPr>
          <a:lstStyle/>
          <a:p>
            <a:pPr indent="0" lvl="0" marL="0" marR="0" rtl="0" algn="ctr">
              <a:lnSpc>
                <a:spcPct val="119964"/>
              </a:lnSpc>
              <a:spcBef>
                <a:spcPts val="0"/>
              </a:spcBef>
              <a:spcAft>
                <a:spcPts val="0"/>
              </a:spcAft>
              <a:buNone/>
            </a:pPr>
            <a:r>
              <a:rPr b="1" lang="en-IN" sz="2800">
                <a:solidFill>
                  <a:schemeClr val="dk1"/>
                </a:solidFill>
                <a:latin typeface="Times New Roman"/>
                <a:ea typeface="Times New Roman"/>
                <a:cs typeface="Times New Roman"/>
                <a:sym typeface="Times New Roman"/>
              </a:rPr>
              <a:t>Learning Vocabulary</a:t>
            </a:r>
            <a:endParaRPr sz="2799">
              <a:solidFill>
                <a:srgbClr val="605048"/>
              </a:solidFill>
              <a:latin typeface="Times New Roman"/>
              <a:ea typeface="Times New Roman"/>
              <a:cs typeface="Times New Roman"/>
              <a:sym typeface="Times New Roman"/>
            </a:endParaRPr>
          </a:p>
        </p:txBody>
      </p:sp>
      <p:sp>
        <p:nvSpPr>
          <p:cNvPr id="223" name="Google Shape;223;p6"/>
          <p:cNvSpPr/>
          <p:nvPr/>
        </p:nvSpPr>
        <p:spPr>
          <a:xfrm rot="-6584942">
            <a:off x="14857650" y="8789523"/>
            <a:ext cx="3944942" cy="3875906"/>
          </a:xfrm>
          <a:custGeom>
            <a:rect b="b" l="l" r="r" t="t"/>
            <a:pathLst>
              <a:path extrusionOk="0" h="3875906" w="3944942">
                <a:moveTo>
                  <a:pt x="0" y="0"/>
                </a:moveTo>
                <a:lnTo>
                  <a:pt x="3944943" y="0"/>
                </a:lnTo>
                <a:lnTo>
                  <a:pt x="3944943" y="3875905"/>
                </a:lnTo>
                <a:lnTo>
                  <a:pt x="0" y="387590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7"/>
          <p:cNvSpPr txBox="1"/>
          <p:nvPr/>
        </p:nvSpPr>
        <p:spPr>
          <a:xfrm>
            <a:off x="2158316" y="785783"/>
            <a:ext cx="13971368" cy="12926616"/>
          </a:xfrm>
          <a:prstGeom prst="rect">
            <a:avLst/>
          </a:prstGeom>
          <a:noFill/>
          <a:ln>
            <a:noFill/>
          </a:ln>
        </p:spPr>
        <p:txBody>
          <a:bodyPr anchorCtr="0" anchor="t" bIns="0" lIns="0" spcFirstLastPara="1" rIns="0" wrap="square" tIns="0">
            <a:spAutoFit/>
          </a:bodyPr>
          <a:lstStyle/>
          <a:p>
            <a:pPr indent="-1143000" lvl="0" marL="1143000" marR="0" rtl="0" algn="ctr">
              <a:lnSpc>
                <a:spcPct val="120316"/>
              </a:lnSpc>
              <a:spcBef>
                <a:spcPts val="0"/>
              </a:spcBef>
              <a:spcAft>
                <a:spcPts val="0"/>
              </a:spcAft>
              <a:buNone/>
            </a:pPr>
            <a:r>
              <a:rPr lang="en-IN" sz="6000">
                <a:solidFill>
                  <a:schemeClr val="dk1"/>
                </a:solidFill>
                <a:latin typeface="Algerian"/>
                <a:ea typeface="Algerian"/>
                <a:cs typeface="Algerian"/>
                <a:sym typeface="Algerian"/>
              </a:rPr>
              <a:t>Types of Questions for sentence completion</a:t>
            </a:r>
            <a:endParaRPr/>
          </a:p>
          <a:p>
            <a:pPr indent="-1143000" lvl="0" marL="1143000" marR="0" rtl="0" algn="ctr">
              <a:lnSpc>
                <a:spcPct val="120316"/>
              </a:lnSpc>
              <a:spcBef>
                <a:spcPts val="0"/>
              </a:spcBef>
              <a:spcAft>
                <a:spcPts val="0"/>
              </a:spcAft>
              <a:buNone/>
            </a:pPr>
            <a:r>
              <a:t/>
            </a:r>
            <a:endParaRPr sz="6000">
              <a:solidFill>
                <a:srgbClr val="605048"/>
              </a:solidFill>
              <a:latin typeface="Algerian"/>
              <a:ea typeface="Algerian"/>
              <a:cs typeface="Algerian"/>
              <a:sym typeface="Algerian"/>
            </a:endParaRPr>
          </a:p>
          <a:p>
            <a:pPr indent="-1143000" lvl="0" marL="1143000" marR="0" rtl="0" algn="ctr">
              <a:lnSpc>
                <a:spcPct val="120316"/>
              </a:lnSpc>
              <a:spcBef>
                <a:spcPts val="0"/>
              </a:spcBef>
              <a:spcAft>
                <a:spcPts val="0"/>
              </a:spcAft>
              <a:buNone/>
            </a:pPr>
            <a:r>
              <a:t/>
            </a:r>
            <a:endParaRPr sz="6000">
              <a:solidFill>
                <a:srgbClr val="605048"/>
              </a:solidFill>
              <a:latin typeface="Algerian"/>
              <a:ea typeface="Algerian"/>
              <a:cs typeface="Algerian"/>
              <a:sym typeface="Algerian"/>
            </a:endParaRPr>
          </a:p>
          <a:p>
            <a:pPr indent="-762000" lvl="0" marL="1143000" marR="0" rtl="0" algn="l">
              <a:lnSpc>
                <a:spcPct val="120316"/>
              </a:lnSpc>
              <a:spcBef>
                <a:spcPts val="0"/>
              </a:spcBef>
              <a:spcAft>
                <a:spcPts val="0"/>
              </a:spcAft>
              <a:buClr>
                <a:schemeClr val="dk1"/>
              </a:buClr>
              <a:buSzPts val="6000"/>
              <a:buFont typeface="Calibri"/>
              <a:buNone/>
            </a:pPr>
            <a:r>
              <a:t/>
            </a:r>
            <a:endParaRPr b="1" sz="6000">
              <a:solidFill>
                <a:srgbClr val="605048"/>
              </a:solidFill>
              <a:latin typeface="Algerian"/>
              <a:ea typeface="Algerian"/>
              <a:cs typeface="Algerian"/>
              <a:sym typeface="Algerian"/>
            </a:endParaRPr>
          </a:p>
          <a:p>
            <a:pPr indent="0" lvl="0" marL="0" marR="0" rtl="0" algn="ctr">
              <a:lnSpc>
                <a:spcPct val="82034"/>
              </a:lnSpc>
              <a:spcBef>
                <a:spcPts val="0"/>
              </a:spcBef>
              <a:spcAft>
                <a:spcPts val="0"/>
              </a:spcAft>
              <a:buNone/>
            </a:pPr>
            <a:r>
              <a:t/>
            </a:r>
            <a:endParaRPr b="1" sz="8800">
              <a:solidFill>
                <a:srgbClr val="605048"/>
              </a:solidFill>
              <a:latin typeface="Algerian"/>
              <a:ea typeface="Algerian"/>
              <a:cs typeface="Algerian"/>
              <a:sym typeface="Algerian"/>
            </a:endParaRPr>
          </a:p>
          <a:p>
            <a:pPr indent="0" lvl="0" marL="0" marR="0" rtl="0" algn="ctr">
              <a:lnSpc>
                <a:spcPct val="109378"/>
              </a:lnSpc>
              <a:spcBef>
                <a:spcPts val="0"/>
              </a:spcBef>
              <a:spcAft>
                <a:spcPts val="0"/>
              </a:spcAft>
              <a:buNone/>
            </a:pPr>
            <a:r>
              <a:t/>
            </a:r>
            <a:endParaRPr b="1" sz="6600">
              <a:solidFill>
                <a:srgbClr val="605048"/>
              </a:solidFill>
              <a:latin typeface="Times New Roman"/>
              <a:ea typeface="Times New Roman"/>
              <a:cs typeface="Times New Roman"/>
              <a:sym typeface="Times New Roman"/>
            </a:endParaRPr>
          </a:p>
          <a:p>
            <a:pPr indent="0" lvl="0" marL="0" marR="0" rtl="0" algn="ctr">
              <a:lnSpc>
                <a:spcPct val="133685"/>
              </a:lnSpc>
              <a:spcBef>
                <a:spcPts val="0"/>
              </a:spcBef>
              <a:spcAft>
                <a:spcPts val="0"/>
              </a:spcAft>
              <a:buNone/>
            </a:pPr>
            <a:r>
              <a:t/>
            </a:r>
            <a:endParaRPr b="1" sz="5400">
              <a:solidFill>
                <a:srgbClr val="605048"/>
              </a:solidFill>
              <a:latin typeface="Arial"/>
              <a:ea typeface="Arial"/>
              <a:cs typeface="Arial"/>
              <a:sym typeface="Arial"/>
            </a:endParaRPr>
          </a:p>
          <a:p>
            <a:pPr indent="0" lvl="0" marL="0" marR="0" rtl="0" algn="ctr">
              <a:lnSpc>
                <a:spcPct val="225593"/>
              </a:lnSpc>
              <a:spcBef>
                <a:spcPts val="0"/>
              </a:spcBef>
              <a:spcAft>
                <a:spcPts val="0"/>
              </a:spcAft>
              <a:buNone/>
            </a:pPr>
            <a:r>
              <a:rPr lang="en-IN" sz="3200">
                <a:solidFill>
                  <a:schemeClr val="dk1"/>
                </a:solidFill>
                <a:latin typeface="Arial"/>
                <a:ea typeface="Arial"/>
                <a:cs typeface="Arial"/>
                <a:sym typeface="Arial"/>
              </a:rPr>
              <a:t> </a:t>
            </a:r>
            <a:endParaRPr sz="32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197"/>
              </a:lnSpc>
              <a:spcBef>
                <a:spcPts val="0"/>
              </a:spcBef>
              <a:spcAft>
                <a:spcPts val="0"/>
              </a:spcAft>
              <a:buNone/>
            </a:pPr>
            <a:r>
              <a:t/>
            </a:r>
            <a:endParaRPr sz="9600">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a:p>
            <a:pPr indent="0" lvl="0" marL="0" marR="0" rtl="0" algn="ctr">
              <a:lnSpc>
                <a:spcPct val="75997"/>
              </a:lnSpc>
              <a:spcBef>
                <a:spcPts val="0"/>
              </a:spcBef>
              <a:spcAft>
                <a:spcPts val="0"/>
              </a:spcAft>
              <a:buNone/>
            </a:pPr>
            <a:r>
              <a:t/>
            </a:r>
            <a:endParaRPr sz="9499">
              <a:solidFill>
                <a:srgbClr val="605048"/>
              </a:solidFill>
              <a:latin typeface="Arial"/>
              <a:ea typeface="Arial"/>
              <a:cs typeface="Arial"/>
              <a:sym typeface="Arial"/>
            </a:endParaRPr>
          </a:p>
        </p:txBody>
      </p:sp>
      <p:sp>
        <p:nvSpPr>
          <p:cNvPr id="230" name="Google Shape;230;p7"/>
          <p:cNvSpPr/>
          <p:nvPr/>
        </p:nvSpPr>
        <p:spPr>
          <a:xfrm rot="-3569674">
            <a:off x="-2435523" y="-1078537"/>
            <a:ext cx="3944942" cy="3875906"/>
          </a:xfrm>
          <a:custGeom>
            <a:rect b="b" l="l" r="r" t="t"/>
            <a:pathLst>
              <a:path extrusionOk="0" h="3875906" w="3944942">
                <a:moveTo>
                  <a:pt x="0" y="0"/>
                </a:moveTo>
                <a:lnTo>
                  <a:pt x="3944943" y="0"/>
                </a:lnTo>
                <a:lnTo>
                  <a:pt x="3944943" y="3875906"/>
                </a:lnTo>
                <a:lnTo>
                  <a:pt x="0" y="3875906"/>
                </a:lnTo>
                <a:lnTo>
                  <a:pt x="0" y="0"/>
                </a:lnTo>
                <a:close/>
              </a:path>
            </a:pathLst>
          </a:custGeom>
          <a:blipFill rotWithShape="1">
            <a:blip r:embed="rId4">
              <a:alphaModFix/>
            </a:blip>
            <a:stretch>
              <a:fillRect b="0" l="0" r="0" t="0"/>
            </a:stretch>
          </a:blipFill>
          <a:ln>
            <a:noFill/>
          </a:ln>
        </p:spPr>
      </p:sp>
      <p:sp>
        <p:nvSpPr>
          <p:cNvPr id="231" name="Google Shape;231;p7"/>
          <p:cNvSpPr/>
          <p:nvPr/>
        </p:nvSpPr>
        <p:spPr>
          <a:xfrm flipH="1" rot="-873034">
            <a:off x="14576986" y="5822567"/>
            <a:ext cx="4576731" cy="6869390"/>
          </a:xfrm>
          <a:custGeom>
            <a:rect b="b" l="l" r="r" t="t"/>
            <a:pathLst>
              <a:path extrusionOk="0" h="6869390" w="4576731">
                <a:moveTo>
                  <a:pt x="4576732" y="0"/>
                </a:moveTo>
                <a:lnTo>
                  <a:pt x="0" y="0"/>
                </a:lnTo>
                <a:lnTo>
                  <a:pt x="0" y="6869390"/>
                </a:lnTo>
                <a:lnTo>
                  <a:pt x="4576732" y="6869390"/>
                </a:lnTo>
                <a:lnTo>
                  <a:pt x="4576732" y="0"/>
                </a:lnTo>
                <a:close/>
              </a:path>
            </a:pathLst>
          </a:custGeom>
          <a:blipFill rotWithShape="1">
            <a:blip r:embed="rId5">
              <a:alphaModFix/>
            </a:blip>
            <a:stretch>
              <a:fillRect b="0" l="0" r="0" t="0"/>
            </a:stretch>
          </a:blipFill>
          <a:ln>
            <a:noFill/>
          </a:ln>
        </p:spPr>
      </p:sp>
      <p:sp>
        <p:nvSpPr>
          <p:cNvPr id="232" name="Google Shape;232;p7"/>
          <p:cNvSpPr/>
          <p:nvPr/>
        </p:nvSpPr>
        <p:spPr>
          <a:xfrm rot="-2700000">
            <a:off x="-3021635" y="2042349"/>
            <a:ext cx="5117166" cy="1272895"/>
          </a:xfrm>
          <a:custGeom>
            <a:rect b="b" l="l" r="r" t="t"/>
            <a:pathLst>
              <a:path extrusionOk="0" h="1272895" w="5117166">
                <a:moveTo>
                  <a:pt x="0" y="0"/>
                </a:moveTo>
                <a:lnTo>
                  <a:pt x="5117167" y="0"/>
                </a:lnTo>
                <a:lnTo>
                  <a:pt x="5117167" y="1272895"/>
                </a:lnTo>
                <a:lnTo>
                  <a:pt x="0" y="1272895"/>
                </a:lnTo>
                <a:lnTo>
                  <a:pt x="0" y="0"/>
                </a:lnTo>
                <a:close/>
              </a:path>
            </a:pathLst>
          </a:custGeom>
          <a:blipFill rotWithShape="1">
            <a:blip r:embed="rId6">
              <a:alphaModFix/>
            </a:blip>
            <a:stretch>
              <a:fillRect b="0" l="0" r="0" t="0"/>
            </a:stretch>
          </a:blipFill>
          <a:ln>
            <a:noFill/>
          </a:ln>
        </p:spPr>
      </p:sp>
      <p:sp>
        <p:nvSpPr>
          <p:cNvPr id="233" name="Google Shape;233;p7"/>
          <p:cNvSpPr/>
          <p:nvPr/>
        </p:nvSpPr>
        <p:spPr>
          <a:xfrm rot="27259">
            <a:off x="360716" y="360676"/>
            <a:ext cx="891928" cy="908972"/>
          </a:xfrm>
          <a:custGeom>
            <a:rect b="b" l="l" r="r" t="t"/>
            <a:pathLst>
              <a:path extrusionOk="0" h="908972" w="891928">
                <a:moveTo>
                  <a:pt x="0" y="0"/>
                </a:moveTo>
                <a:lnTo>
                  <a:pt x="891929" y="0"/>
                </a:lnTo>
                <a:lnTo>
                  <a:pt x="891929" y="908971"/>
                </a:lnTo>
                <a:lnTo>
                  <a:pt x="0" y="908971"/>
                </a:lnTo>
                <a:lnTo>
                  <a:pt x="0" y="0"/>
                </a:lnTo>
                <a:close/>
              </a:path>
            </a:pathLst>
          </a:custGeom>
          <a:blipFill rotWithShape="1">
            <a:blip r:embed="rId7">
              <a:alphaModFix/>
            </a:blip>
            <a:stretch>
              <a:fillRect b="0" l="0" r="0" t="0"/>
            </a:stretch>
          </a:blipFill>
          <a:ln>
            <a:noFill/>
          </a:ln>
        </p:spPr>
      </p:sp>
      <p:pic>
        <p:nvPicPr>
          <p:cNvPr id="234" name="Google Shape;234;p7"/>
          <p:cNvPicPr preferRelativeResize="0"/>
          <p:nvPr/>
        </p:nvPicPr>
        <p:blipFill rotWithShape="1">
          <a:blip r:embed="rId8">
            <a:alphaModFix/>
          </a:blip>
          <a:srcRect b="0" l="0" r="0" t="0"/>
          <a:stretch/>
        </p:blipFill>
        <p:spPr>
          <a:xfrm>
            <a:off x="3286084" y="2857484"/>
            <a:ext cx="11715832" cy="63579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240" name="Google Shape;240;p8"/>
          <p:cNvGrpSpPr/>
          <p:nvPr/>
        </p:nvGrpSpPr>
        <p:grpSpPr>
          <a:xfrm rot="3600693">
            <a:off x="13972477" y="5229393"/>
            <a:ext cx="5816163" cy="4028232"/>
            <a:chOff x="0" y="0"/>
            <a:chExt cx="3429000" cy="2374900"/>
          </a:xfrm>
        </p:grpSpPr>
        <p:sp>
          <p:nvSpPr>
            <p:cNvPr id="241" name="Google Shape;241;p8"/>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243" name="Google Shape;243;p8"/>
          <p:cNvGrpSpPr/>
          <p:nvPr/>
        </p:nvGrpSpPr>
        <p:grpSpPr>
          <a:xfrm rot="467604">
            <a:off x="16357330" y="7162211"/>
            <a:ext cx="3414429" cy="5057536"/>
            <a:chOff x="0" y="0"/>
            <a:chExt cx="3194191" cy="4731314"/>
          </a:xfrm>
        </p:grpSpPr>
        <p:sp>
          <p:nvSpPr>
            <p:cNvPr id="244" name="Google Shape;244;p8"/>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6">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7">
                <a:alphaModFix/>
              </a:blip>
              <a:stretch>
                <a:fillRect b="0" l="-4321" r="-516" t="-3534"/>
              </a:stretch>
            </a:blipFill>
            <a:ln>
              <a:noFill/>
            </a:ln>
          </p:spPr>
        </p:sp>
      </p:grpSp>
      <p:grpSp>
        <p:nvGrpSpPr>
          <p:cNvPr id="246" name="Google Shape;246;p8"/>
          <p:cNvGrpSpPr/>
          <p:nvPr/>
        </p:nvGrpSpPr>
        <p:grpSpPr>
          <a:xfrm rot="8993439">
            <a:off x="-4226242" y="1052236"/>
            <a:ext cx="5816163" cy="4028232"/>
            <a:chOff x="0" y="0"/>
            <a:chExt cx="3429000" cy="2374900"/>
          </a:xfrm>
        </p:grpSpPr>
        <p:sp>
          <p:nvSpPr>
            <p:cNvPr id="247" name="Google Shape;247;p8"/>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sp>
        <p:nvSpPr>
          <p:cNvPr id="249" name="Google Shape;249;p8"/>
          <p:cNvSpPr/>
          <p:nvPr/>
        </p:nvSpPr>
        <p:spPr>
          <a:xfrm>
            <a:off x="687969" y="-2692472"/>
            <a:ext cx="16912832" cy="15671945"/>
          </a:xfrm>
          <a:custGeom>
            <a:rect b="b" l="l" r="r" t="t"/>
            <a:pathLst>
              <a:path extrusionOk="0" h="15671945" w="16912832">
                <a:moveTo>
                  <a:pt x="0" y="0"/>
                </a:moveTo>
                <a:lnTo>
                  <a:pt x="16912832" y="0"/>
                </a:lnTo>
                <a:lnTo>
                  <a:pt x="16912832" y="15671944"/>
                </a:lnTo>
                <a:lnTo>
                  <a:pt x="0" y="15671944"/>
                </a:lnTo>
                <a:lnTo>
                  <a:pt x="0" y="0"/>
                </a:lnTo>
                <a:close/>
              </a:path>
            </a:pathLst>
          </a:custGeom>
          <a:blipFill rotWithShape="1">
            <a:blip r:embed="rId8">
              <a:alphaModFix/>
            </a:blip>
            <a:stretch>
              <a:fillRect b="0" l="0" r="0" t="0"/>
            </a:stretch>
          </a:blipFill>
          <a:ln>
            <a:noFill/>
          </a:ln>
        </p:spPr>
      </p:sp>
      <p:sp>
        <p:nvSpPr>
          <p:cNvPr id="250" name="Google Shape;250;p8"/>
          <p:cNvSpPr txBox="1"/>
          <p:nvPr/>
        </p:nvSpPr>
        <p:spPr>
          <a:xfrm>
            <a:off x="2011476" y="6648069"/>
            <a:ext cx="3721404" cy="2154436"/>
          </a:xfrm>
          <a:prstGeom prst="rect">
            <a:avLst/>
          </a:prstGeom>
          <a:noFill/>
          <a:ln>
            <a:noFill/>
          </a:ln>
        </p:spPr>
        <p:txBody>
          <a:bodyPr anchorCtr="0" anchor="t" bIns="0" lIns="0" spcFirstLastPara="1" rIns="0" wrap="square" tIns="0">
            <a:spAutoFit/>
          </a:bodyPr>
          <a:lstStyle/>
          <a:p>
            <a:pPr indent="0" lvl="0" marL="0" marR="0" rtl="0" algn="ctr">
              <a:lnSpc>
                <a:spcPct val="117875"/>
              </a:lnSpc>
              <a:spcBef>
                <a:spcPts val="0"/>
              </a:spcBef>
              <a:spcAft>
                <a:spcPts val="0"/>
              </a:spcAft>
              <a:buNone/>
            </a:pPr>
            <a:r>
              <a:rPr lang="en-IN" sz="2400">
                <a:solidFill>
                  <a:schemeClr val="dk1"/>
                </a:solidFill>
                <a:latin typeface="Times New Roman"/>
                <a:ea typeface="Times New Roman"/>
                <a:cs typeface="Times New Roman"/>
                <a:sym typeface="Times New Roman"/>
              </a:rPr>
              <a:t>In single blank sentence completion questions, the sentence has one blank space that needs to be filled with the most appropriate word from the given options. </a:t>
            </a:r>
            <a:endParaRPr sz="2400">
              <a:solidFill>
                <a:srgbClr val="605048"/>
              </a:solidFill>
              <a:latin typeface="Times New Roman"/>
              <a:ea typeface="Times New Roman"/>
              <a:cs typeface="Times New Roman"/>
              <a:sym typeface="Times New Roman"/>
            </a:endParaRPr>
          </a:p>
        </p:txBody>
      </p:sp>
      <p:grpSp>
        <p:nvGrpSpPr>
          <p:cNvPr id="251" name="Google Shape;251;p8"/>
          <p:cNvGrpSpPr/>
          <p:nvPr/>
        </p:nvGrpSpPr>
        <p:grpSpPr>
          <a:xfrm>
            <a:off x="1710802" y="1300788"/>
            <a:ext cx="4322751" cy="4290203"/>
            <a:chOff x="0" y="0"/>
            <a:chExt cx="5763669" cy="5720271"/>
          </a:xfrm>
        </p:grpSpPr>
        <p:sp>
          <p:nvSpPr>
            <p:cNvPr id="252" name="Google Shape;252;p8"/>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253" name="Google Shape;253;p8"/>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0">
                <a:alphaModFix/>
              </a:blip>
              <a:stretch>
                <a:fillRect b="0" l="-19140" r="-19139" t="0"/>
              </a:stretch>
            </a:blipFill>
            <a:ln>
              <a:noFill/>
            </a:ln>
          </p:spPr>
        </p:sp>
      </p:grpSp>
      <p:grpSp>
        <p:nvGrpSpPr>
          <p:cNvPr id="254" name="Google Shape;254;p8"/>
          <p:cNvGrpSpPr/>
          <p:nvPr/>
        </p:nvGrpSpPr>
        <p:grpSpPr>
          <a:xfrm>
            <a:off x="6866980" y="1300788"/>
            <a:ext cx="4322751" cy="4290203"/>
            <a:chOff x="0" y="0"/>
            <a:chExt cx="5763669" cy="5720271"/>
          </a:xfrm>
        </p:grpSpPr>
        <p:sp>
          <p:nvSpPr>
            <p:cNvPr id="255" name="Google Shape;255;p8"/>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256" name="Google Shape;256;p8"/>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1">
                <a:alphaModFix/>
              </a:blip>
              <a:stretch>
                <a:fillRect b="0" l="-13104" r="-13102" t="0"/>
              </a:stretch>
            </a:blipFill>
            <a:ln>
              <a:noFill/>
            </a:ln>
          </p:spPr>
        </p:sp>
      </p:grpSp>
      <p:grpSp>
        <p:nvGrpSpPr>
          <p:cNvPr id="257" name="Google Shape;257;p8"/>
          <p:cNvGrpSpPr/>
          <p:nvPr/>
        </p:nvGrpSpPr>
        <p:grpSpPr>
          <a:xfrm>
            <a:off x="12135525" y="1300788"/>
            <a:ext cx="4322751" cy="4290203"/>
            <a:chOff x="0" y="0"/>
            <a:chExt cx="5763669" cy="5720271"/>
          </a:xfrm>
        </p:grpSpPr>
        <p:sp>
          <p:nvSpPr>
            <p:cNvPr id="258" name="Google Shape;258;p8"/>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259" name="Google Shape;259;p8"/>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2">
                <a:alphaModFix/>
              </a:blip>
              <a:stretch>
                <a:fillRect b="0" l="-17611" r="-17611" t="0"/>
              </a:stretch>
            </a:blipFill>
            <a:ln>
              <a:noFill/>
            </a:ln>
          </p:spPr>
        </p:sp>
      </p:grpSp>
      <p:sp>
        <p:nvSpPr>
          <p:cNvPr id="260" name="Google Shape;260;p8"/>
          <p:cNvSpPr txBox="1"/>
          <p:nvPr/>
        </p:nvSpPr>
        <p:spPr>
          <a:xfrm>
            <a:off x="1340004" y="6153500"/>
            <a:ext cx="4699367"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Single Blank</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261" name="Google Shape;261;p8"/>
          <p:cNvSpPr txBox="1"/>
          <p:nvPr/>
        </p:nvSpPr>
        <p:spPr>
          <a:xfrm>
            <a:off x="6772827" y="6153500"/>
            <a:ext cx="4743116"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Double Blank</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262" name="Google Shape;262;p8"/>
          <p:cNvSpPr txBox="1"/>
          <p:nvPr/>
        </p:nvSpPr>
        <p:spPr>
          <a:xfrm>
            <a:off x="12017342" y="6153500"/>
            <a:ext cx="4743116"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Cloze Test</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263" name="Google Shape;263;p8"/>
          <p:cNvSpPr txBox="1"/>
          <p:nvPr/>
        </p:nvSpPr>
        <p:spPr>
          <a:xfrm>
            <a:off x="7226745" y="6648069"/>
            <a:ext cx="3721404" cy="3568093"/>
          </a:xfrm>
          <a:prstGeom prst="rect">
            <a:avLst/>
          </a:prstGeom>
          <a:noFill/>
          <a:ln>
            <a:noFill/>
          </a:ln>
        </p:spPr>
        <p:txBody>
          <a:bodyPr anchorCtr="0" anchor="t" bIns="0" lIns="0" spcFirstLastPara="1" rIns="0" wrap="square" tIns="0">
            <a:spAutoFit/>
          </a:bodyPr>
          <a:lstStyle/>
          <a:p>
            <a:pPr indent="0" lvl="0" marL="0" marR="0" rtl="0" algn="ctr">
              <a:lnSpc>
                <a:spcPct val="117875"/>
              </a:lnSpc>
              <a:spcBef>
                <a:spcPts val="0"/>
              </a:spcBef>
              <a:spcAft>
                <a:spcPts val="0"/>
              </a:spcAft>
              <a:buNone/>
            </a:pPr>
            <a:r>
              <a:rPr lang="en-IN" sz="2400">
                <a:solidFill>
                  <a:schemeClr val="dk1"/>
                </a:solidFill>
                <a:latin typeface="Times New Roman"/>
                <a:ea typeface="Times New Roman"/>
                <a:cs typeface="Times New Roman"/>
                <a:sym typeface="Times New Roman"/>
              </a:rPr>
              <a:t>Double blank sentence completion questions have two blank spaces in a sentence, and the test-taker must select a pair of words from the given options that best complete the sentence meaningfully and grammatically.</a:t>
            </a:r>
            <a:endParaRPr sz="2400">
              <a:solidFill>
                <a:srgbClr val="605048"/>
              </a:solidFill>
              <a:latin typeface="Times New Roman"/>
              <a:ea typeface="Times New Roman"/>
              <a:cs typeface="Times New Roman"/>
              <a:sym typeface="Times New Roman"/>
            </a:endParaRPr>
          </a:p>
          <a:p>
            <a:pPr indent="0" lvl="0" marL="0" marR="0" rtl="0" algn="ctr">
              <a:lnSpc>
                <a:spcPct val="123000"/>
              </a:lnSpc>
              <a:spcBef>
                <a:spcPts val="0"/>
              </a:spcBef>
              <a:spcAft>
                <a:spcPts val="0"/>
              </a:spcAft>
              <a:buNone/>
            </a:pPr>
            <a:r>
              <a:t/>
            </a:r>
            <a:endParaRPr sz="2300">
              <a:solidFill>
                <a:srgbClr val="605048"/>
              </a:solidFill>
              <a:latin typeface="Arial"/>
              <a:ea typeface="Arial"/>
              <a:cs typeface="Arial"/>
              <a:sym typeface="Arial"/>
            </a:endParaRPr>
          </a:p>
        </p:txBody>
      </p:sp>
      <p:sp>
        <p:nvSpPr>
          <p:cNvPr id="264" name="Google Shape;264;p8"/>
          <p:cNvSpPr txBox="1"/>
          <p:nvPr/>
        </p:nvSpPr>
        <p:spPr>
          <a:xfrm>
            <a:off x="12135525" y="6648069"/>
            <a:ext cx="3721404" cy="3231654"/>
          </a:xfrm>
          <a:prstGeom prst="rect">
            <a:avLst/>
          </a:prstGeom>
          <a:noFill/>
          <a:ln>
            <a:noFill/>
          </a:ln>
        </p:spPr>
        <p:txBody>
          <a:bodyPr anchorCtr="0" anchor="t" bIns="0" lIns="0" spcFirstLastPara="1" rIns="0" wrap="square" tIns="0">
            <a:spAutoFit/>
          </a:bodyPr>
          <a:lstStyle/>
          <a:p>
            <a:pPr indent="0" lvl="0" marL="0" marR="0" rtl="0" algn="ctr">
              <a:lnSpc>
                <a:spcPct val="117875"/>
              </a:lnSpc>
              <a:spcBef>
                <a:spcPts val="0"/>
              </a:spcBef>
              <a:spcAft>
                <a:spcPts val="0"/>
              </a:spcAft>
              <a:buNone/>
            </a:pPr>
            <a:r>
              <a:rPr lang="en-IN" sz="2400">
                <a:solidFill>
                  <a:schemeClr val="dk1"/>
                </a:solidFill>
                <a:latin typeface="Times New Roman"/>
                <a:ea typeface="Times New Roman"/>
                <a:cs typeface="Times New Roman"/>
                <a:sym typeface="Times New Roman"/>
              </a:rPr>
              <a:t>A cloze test consists of a passage with several words removed, typically at regular intervals, which the test-taker must fill in. This type of test evaluates the ability to understand the context and overall meaning of the passage.</a:t>
            </a:r>
            <a:endParaRPr sz="2300">
              <a:solidFill>
                <a:srgbClr val="605048"/>
              </a:solidFill>
              <a:latin typeface="Times New Roman"/>
              <a:ea typeface="Times New Roman"/>
              <a:cs typeface="Times New Roman"/>
              <a:sym typeface="Times New Roman"/>
            </a:endParaRPr>
          </a:p>
        </p:txBody>
      </p:sp>
      <p:sp>
        <p:nvSpPr>
          <p:cNvPr id="265" name="Google Shape;265;p8"/>
          <p:cNvSpPr/>
          <p:nvPr/>
        </p:nvSpPr>
        <p:spPr>
          <a:xfrm rot="1025603">
            <a:off x="-1764819" y="7592620"/>
            <a:ext cx="3529638" cy="5388761"/>
          </a:xfrm>
          <a:custGeom>
            <a:rect b="b" l="l" r="r" t="t"/>
            <a:pathLst>
              <a:path extrusionOk="0" h="5388761" w="3529638">
                <a:moveTo>
                  <a:pt x="0" y="0"/>
                </a:moveTo>
                <a:lnTo>
                  <a:pt x="3529638" y="0"/>
                </a:lnTo>
                <a:lnTo>
                  <a:pt x="3529638" y="5388760"/>
                </a:lnTo>
                <a:lnTo>
                  <a:pt x="0" y="5388760"/>
                </a:lnTo>
                <a:lnTo>
                  <a:pt x="0" y="0"/>
                </a:lnTo>
                <a:close/>
              </a:path>
            </a:pathLst>
          </a:custGeom>
          <a:blipFill rotWithShape="1">
            <a:blip r:embed="rId13">
              <a:alphaModFix/>
            </a:blip>
            <a:stretch>
              <a:fillRect b="0" l="0" r="0" t="0"/>
            </a:stretch>
          </a:blipFill>
          <a:ln>
            <a:noFill/>
          </a:ln>
        </p:spPr>
      </p:sp>
      <p:sp>
        <p:nvSpPr>
          <p:cNvPr id="266" name="Google Shape;266;p8"/>
          <p:cNvSpPr/>
          <p:nvPr/>
        </p:nvSpPr>
        <p:spPr>
          <a:xfrm rot="-4808875">
            <a:off x="-2207868" y="-909253"/>
            <a:ext cx="3944942" cy="3875906"/>
          </a:xfrm>
          <a:custGeom>
            <a:rect b="b" l="l" r="r" t="t"/>
            <a:pathLst>
              <a:path extrusionOk="0" h="3875906" w="3944942">
                <a:moveTo>
                  <a:pt x="0" y="0"/>
                </a:moveTo>
                <a:lnTo>
                  <a:pt x="3944942" y="0"/>
                </a:lnTo>
                <a:lnTo>
                  <a:pt x="3944942" y="3875906"/>
                </a:lnTo>
                <a:lnTo>
                  <a:pt x="0" y="3875906"/>
                </a:lnTo>
                <a:lnTo>
                  <a:pt x="0" y="0"/>
                </a:lnTo>
                <a:close/>
              </a:path>
            </a:pathLst>
          </a:custGeom>
          <a:blipFill rotWithShape="1">
            <a:blip r:embed="rId14">
              <a:alphaModFix/>
            </a:blip>
            <a:stretch>
              <a:fillRect b="0" l="0" r="0" t="0"/>
            </a:stretch>
          </a:blipFill>
          <a:ln>
            <a:noFill/>
          </a:ln>
        </p:spPr>
      </p:sp>
      <p:sp>
        <p:nvSpPr>
          <p:cNvPr id="267" name="Google Shape;267;p8"/>
          <p:cNvSpPr/>
          <p:nvPr/>
        </p:nvSpPr>
        <p:spPr>
          <a:xfrm>
            <a:off x="2000200" y="1643038"/>
            <a:ext cx="3714776" cy="364333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a:t>
            </a:r>
            <a:endParaRPr b="1" baseline="-25000" sz="4400">
              <a:solidFill>
                <a:schemeClr val="lt1"/>
              </a:solidFill>
              <a:latin typeface="Calibri"/>
              <a:ea typeface="Calibri"/>
              <a:cs typeface="Calibri"/>
              <a:sym typeface="Calibri"/>
            </a:endParaRPr>
          </a:p>
        </p:txBody>
      </p:sp>
      <p:sp>
        <p:nvSpPr>
          <p:cNvPr id="268" name="Google Shape;268;p8"/>
          <p:cNvSpPr/>
          <p:nvPr/>
        </p:nvSpPr>
        <p:spPr>
          <a:xfrm>
            <a:off x="7143736" y="1571600"/>
            <a:ext cx="3786214" cy="378621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 and __________</a:t>
            </a:r>
            <a:endParaRPr b="1" sz="4400">
              <a:solidFill>
                <a:schemeClr val="lt1"/>
              </a:solidFill>
              <a:latin typeface="Calibri"/>
              <a:ea typeface="Calibri"/>
              <a:cs typeface="Calibri"/>
              <a:sym typeface="Calibri"/>
            </a:endParaRPr>
          </a:p>
        </p:txBody>
      </p:sp>
      <p:sp>
        <p:nvSpPr>
          <p:cNvPr id="269" name="Google Shape;269;p8"/>
          <p:cNvSpPr/>
          <p:nvPr/>
        </p:nvSpPr>
        <p:spPr>
          <a:xfrm>
            <a:off x="12358710" y="1571600"/>
            <a:ext cx="3857652" cy="378621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 or __________or __________ or __________</a:t>
            </a:r>
            <a:endParaRPr b="1" sz="4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grpSp>
        <p:nvGrpSpPr>
          <p:cNvPr id="275" name="Google Shape;275;p9"/>
          <p:cNvGrpSpPr/>
          <p:nvPr/>
        </p:nvGrpSpPr>
        <p:grpSpPr>
          <a:xfrm rot="3600693">
            <a:off x="13972477" y="5229393"/>
            <a:ext cx="5816163" cy="4028232"/>
            <a:chOff x="0" y="0"/>
            <a:chExt cx="3429000" cy="2374900"/>
          </a:xfrm>
        </p:grpSpPr>
        <p:sp>
          <p:nvSpPr>
            <p:cNvPr id="276" name="Google Shape;276;p9"/>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grpSp>
        <p:nvGrpSpPr>
          <p:cNvPr id="278" name="Google Shape;278;p9"/>
          <p:cNvGrpSpPr/>
          <p:nvPr/>
        </p:nvGrpSpPr>
        <p:grpSpPr>
          <a:xfrm rot="467604">
            <a:off x="16357330" y="7162211"/>
            <a:ext cx="3414429" cy="5057536"/>
            <a:chOff x="0" y="0"/>
            <a:chExt cx="3194191" cy="4731314"/>
          </a:xfrm>
        </p:grpSpPr>
        <p:sp>
          <p:nvSpPr>
            <p:cNvPr id="279" name="Google Shape;279;p9"/>
            <p:cNvSpPr/>
            <p:nvPr/>
          </p:nvSpPr>
          <p:spPr>
            <a:xfrm rot="10800000">
              <a:off x="39511" y="33584"/>
              <a:ext cx="3154680" cy="4697730"/>
            </a:xfrm>
            <a:custGeom>
              <a:rect b="b" l="l" r="r" t="t"/>
              <a:pathLst>
                <a:path extrusionOk="0"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rotWithShape="1">
              <a:blip r:embed="rId6">
                <a:alphaModFix/>
              </a:blip>
              <a:stretch>
                <a:fillRect b="0" l="-113583" r="-2375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0" y="0"/>
              <a:ext cx="3175000" cy="4719320"/>
            </a:xfrm>
            <a:custGeom>
              <a:rect b="b" l="l" r="r" t="t"/>
              <a:pathLst>
                <a:path extrusionOk="0" h="4719320" w="3175000">
                  <a:moveTo>
                    <a:pt x="3175000" y="4719320"/>
                  </a:moveTo>
                  <a:lnTo>
                    <a:pt x="0" y="4719320"/>
                  </a:lnTo>
                  <a:lnTo>
                    <a:pt x="0" y="0"/>
                  </a:lnTo>
                  <a:lnTo>
                    <a:pt x="3175000" y="0"/>
                  </a:lnTo>
                  <a:lnTo>
                    <a:pt x="3175000" y="4719320"/>
                  </a:lnTo>
                  <a:close/>
                </a:path>
              </a:pathLst>
            </a:custGeom>
            <a:blipFill rotWithShape="1">
              <a:blip r:embed="rId7">
                <a:alphaModFix/>
              </a:blip>
              <a:stretch>
                <a:fillRect b="0" l="-4321" r="-516" t="-3534"/>
              </a:stretch>
            </a:blipFill>
            <a:ln>
              <a:noFill/>
            </a:ln>
          </p:spPr>
        </p:sp>
      </p:grpSp>
      <p:grpSp>
        <p:nvGrpSpPr>
          <p:cNvPr id="281" name="Google Shape;281;p9"/>
          <p:cNvGrpSpPr/>
          <p:nvPr/>
        </p:nvGrpSpPr>
        <p:grpSpPr>
          <a:xfrm rot="8993439">
            <a:off x="-4226242" y="1052236"/>
            <a:ext cx="5816163" cy="4028232"/>
            <a:chOff x="0" y="0"/>
            <a:chExt cx="3429000" cy="2374900"/>
          </a:xfrm>
        </p:grpSpPr>
        <p:sp>
          <p:nvSpPr>
            <p:cNvPr id="282" name="Google Shape;282;p9"/>
            <p:cNvSpPr/>
            <p:nvPr/>
          </p:nvSpPr>
          <p:spPr>
            <a:xfrm>
              <a:off x="50800" y="76200"/>
              <a:ext cx="3340100" cy="2235200"/>
            </a:xfrm>
            <a:custGeom>
              <a:rect b="b" l="l" r="r" t="t"/>
              <a:pathLst>
                <a:path extrusionOk="0"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1">
              <a:blip r:embed="rId4">
                <a:alphaModFix/>
              </a:blip>
              <a:stretch>
                <a:fillRect b="-276" l="0" r="0" t="-2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0" y="0"/>
              <a:ext cx="3429000" cy="2374900"/>
            </a:xfrm>
            <a:custGeom>
              <a:rect b="b" l="l" r="r" t="t"/>
              <a:pathLst>
                <a:path extrusionOk="0" h="2374900" w="3429000">
                  <a:moveTo>
                    <a:pt x="3429000" y="2374900"/>
                  </a:moveTo>
                  <a:lnTo>
                    <a:pt x="0" y="2374900"/>
                  </a:lnTo>
                  <a:lnTo>
                    <a:pt x="0" y="0"/>
                  </a:lnTo>
                  <a:lnTo>
                    <a:pt x="3429000" y="0"/>
                  </a:lnTo>
                  <a:lnTo>
                    <a:pt x="3429000" y="2374900"/>
                  </a:lnTo>
                  <a:close/>
                </a:path>
              </a:pathLst>
            </a:custGeom>
            <a:blipFill rotWithShape="1">
              <a:blip r:embed="rId5">
                <a:alphaModFix/>
              </a:blip>
              <a:stretch>
                <a:fillRect b="-11123" l="-2901" r="-2490" t="-10995"/>
              </a:stretch>
            </a:blipFill>
            <a:ln>
              <a:noFill/>
            </a:ln>
          </p:spPr>
        </p:sp>
      </p:grpSp>
      <p:sp>
        <p:nvSpPr>
          <p:cNvPr id="284" name="Google Shape;284;p9"/>
          <p:cNvSpPr/>
          <p:nvPr/>
        </p:nvSpPr>
        <p:spPr>
          <a:xfrm>
            <a:off x="687969" y="-2692472"/>
            <a:ext cx="16912832" cy="15671945"/>
          </a:xfrm>
          <a:custGeom>
            <a:rect b="b" l="l" r="r" t="t"/>
            <a:pathLst>
              <a:path extrusionOk="0" h="15671945" w="16912832">
                <a:moveTo>
                  <a:pt x="0" y="0"/>
                </a:moveTo>
                <a:lnTo>
                  <a:pt x="16912832" y="0"/>
                </a:lnTo>
                <a:lnTo>
                  <a:pt x="16912832" y="15671944"/>
                </a:lnTo>
                <a:lnTo>
                  <a:pt x="0" y="15671944"/>
                </a:lnTo>
                <a:lnTo>
                  <a:pt x="0" y="0"/>
                </a:lnTo>
                <a:close/>
              </a:path>
            </a:pathLst>
          </a:custGeom>
          <a:blipFill rotWithShape="1">
            <a:blip r:embed="rId8">
              <a:alphaModFix/>
            </a:blip>
            <a:stretch>
              <a:fillRect b="0" l="0" r="0" t="0"/>
            </a:stretch>
          </a:blipFill>
          <a:ln>
            <a:noFill/>
          </a:ln>
        </p:spPr>
      </p:sp>
      <p:sp>
        <p:nvSpPr>
          <p:cNvPr id="285" name="Google Shape;285;p9"/>
          <p:cNvSpPr txBox="1"/>
          <p:nvPr/>
        </p:nvSpPr>
        <p:spPr>
          <a:xfrm>
            <a:off x="2011476" y="6648069"/>
            <a:ext cx="3721404" cy="33137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400">
                <a:solidFill>
                  <a:schemeClr val="dk1"/>
                </a:solidFill>
                <a:latin typeface="Times New Roman"/>
                <a:ea typeface="Times New Roman"/>
                <a:cs typeface="Times New Roman"/>
                <a:sym typeface="Times New Roman"/>
              </a:rPr>
              <a:t>The scientist’s groundbreaking discovery was __________ by the scientific community.</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ignored</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 rejected</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celebrated</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overlooked</a:t>
            </a:r>
            <a:endParaRPr/>
          </a:p>
          <a:p>
            <a:pPr indent="0" lvl="0" marL="0" marR="0" rtl="0" algn="ctr">
              <a:lnSpc>
                <a:spcPct val="117875"/>
              </a:lnSpc>
              <a:spcBef>
                <a:spcPts val="0"/>
              </a:spcBef>
              <a:spcAft>
                <a:spcPts val="0"/>
              </a:spcAft>
              <a:buNone/>
            </a:pPr>
            <a:r>
              <a:t/>
            </a:r>
            <a:endParaRPr sz="2400">
              <a:solidFill>
                <a:srgbClr val="605048"/>
              </a:solidFill>
              <a:latin typeface="Times New Roman"/>
              <a:ea typeface="Times New Roman"/>
              <a:cs typeface="Times New Roman"/>
              <a:sym typeface="Times New Roman"/>
            </a:endParaRPr>
          </a:p>
        </p:txBody>
      </p:sp>
      <p:grpSp>
        <p:nvGrpSpPr>
          <p:cNvPr id="286" name="Google Shape;286;p9"/>
          <p:cNvGrpSpPr/>
          <p:nvPr/>
        </p:nvGrpSpPr>
        <p:grpSpPr>
          <a:xfrm>
            <a:off x="1710802" y="1300788"/>
            <a:ext cx="4322751" cy="4290203"/>
            <a:chOff x="0" y="0"/>
            <a:chExt cx="5763669" cy="5720271"/>
          </a:xfrm>
        </p:grpSpPr>
        <p:sp>
          <p:nvSpPr>
            <p:cNvPr id="287" name="Google Shape;287;p9"/>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288" name="Google Shape;288;p9"/>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0">
                <a:alphaModFix/>
              </a:blip>
              <a:stretch>
                <a:fillRect b="0" l="-19140" r="-19139" t="0"/>
              </a:stretch>
            </a:blipFill>
            <a:ln>
              <a:noFill/>
            </a:ln>
          </p:spPr>
        </p:sp>
      </p:grpSp>
      <p:grpSp>
        <p:nvGrpSpPr>
          <p:cNvPr id="289" name="Google Shape;289;p9"/>
          <p:cNvGrpSpPr/>
          <p:nvPr/>
        </p:nvGrpSpPr>
        <p:grpSpPr>
          <a:xfrm>
            <a:off x="6866980" y="1300788"/>
            <a:ext cx="4322751" cy="4290203"/>
            <a:chOff x="0" y="0"/>
            <a:chExt cx="5763669" cy="5720271"/>
          </a:xfrm>
        </p:grpSpPr>
        <p:sp>
          <p:nvSpPr>
            <p:cNvPr id="290" name="Google Shape;290;p9"/>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291" name="Google Shape;291;p9"/>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1">
                <a:alphaModFix/>
              </a:blip>
              <a:stretch>
                <a:fillRect b="0" l="-13104" r="-13102" t="0"/>
              </a:stretch>
            </a:blipFill>
            <a:ln>
              <a:noFill/>
            </a:ln>
          </p:spPr>
        </p:sp>
      </p:grpSp>
      <p:grpSp>
        <p:nvGrpSpPr>
          <p:cNvPr id="292" name="Google Shape;292;p9"/>
          <p:cNvGrpSpPr/>
          <p:nvPr/>
        </p:nvGrpSpPr>
        <p:grpSpPr>
          <a:xfrm>
            <a:off x="12135525" y="1300788"/>
            <a:ext cx="4322751" cy="4290203"/>
            <a:chOff x="0" y="0"/>
            <a:chExt cx="5763669" cy="5720271"/>
          </a:xfrm>
        </p:grpSpPr>
        <p:sp>
          <p:nvSpPr>
            <p:cNvPr id="293" name="Google Shape;293;p9"/>
            <p:cNvSpPr/>
            <p:nvPr/>
          </p:nvSpPr>
          <p:spPr>
            <a:xfrm>
              <a:off x="0" y="0"/>
              <a:ext cx="5763669" cy="5720271"/>
            </a:xfrm>
            <a:custGeom>
              <a:rect b="b" l="l" r="r" t="t"/>
              <a:pathLst>
                <a:path extrusionOk="0" h="5720271" w="5763669">
                  <a:moveTo>
                    <a:pt x="0" y="0"/>
                  </a:moveTo>
                  <a:lnTo>
                    <a:pt x="5763669" y="0"/>
                  </a:lnTo>
                  <a:lnTo>
                    <a:pt x="5763669" y="5720271"/>
                  </a:lnTo>
                  <a:lnTo>
                    <a:pt x="0" y="5720271"/>
                  </a:lnTo>
                  <a:lnTo>
                    <a:pt x="0" y="0"/>
                  </a:lnTo>
                  <a:close/>
                </a:path>
              </a:pathLst>
            </a:custGeom>
            <a:blipFill rotWithShape="1">
              <a:blip r:embed="rId9">
                <a:alphaModFix/>
              </a:blip>
              <a:stretch>
                <a:fillRect b="-7754" l="-32864" r="-29903" t="-4173"/>
              </a:stretch>
            </a:blipFill>
            <a:ln>
              <a:noFill/>
            </a:ln>
          </p:spPr>
        </p:sp>
        <p:sp>
          <p:nvSpPr>
            <p:cNvPr id="294" name="Google Shape;294;p9"/>
            <p:cNvSpPr/>
            <p:nvPr/>
          </p:nvSpPr>
          <p:spPr>
            <a:xfrm>
              <a:off x="399666" y="406450"/>
              <a:ext cx="4959625" cy="4929439"/>
            </a:xfrm>
            <a:custGeom>
              <a:rect b="b" l="l" r="r" t="t"/>
              <a:pathLst>
                <a:path extrusionOk="0" h="4929439" w="4959625">
                  <a:moveTo>
                    <a:pt x="0" y="0"/>
                  </a:moveTo>
                  <a:lnTo>
                    <a:pt x="4959624" y="0"/>
                  </a:lnTo>
                  <a:lnTo>
                    <a:pt x="4959624" y="4929439"/>
                  </a:lnTo>
                  <a:lnTo>
                    <a:pt x="0" y="4929439"/>
                  </a:lnTo>
                  <a:lnTo>
                    <a:pt x="0" y="0"/>
                  </a:lnTo>
                  <a:close/>
                </a:path>
              </a:pathLst>
            </a:custGeom>
            <a:blipFill rotWithShape="1">
              <a:blip r:embed="rId12">
                <a:alphaModFix/>
              </a:blip>
              <a:stretch>
                <a:fillRect b="0" l="-17611" r="-17611" t="0"/>
              </a:stretch>
            </a:blipFill>
            <a:ln>
              <a:noFill/>
            </a:ln>
          </p:spPr>
        </p:sp>
      </p:grpSp>
      <p:sp>
        <p:nvSpPr>
          <p:cNvPr id="295" name="Google Shape;295;p9"/>
          <p:cNvSpPr txBox="1"/>
          <p:nvPr/>
        </p:nvSpPr>
        <p:spPr>
          <a:xfrm>
            <a:off x="1340004" y="6153500"/>
            <a:ext cx="4699367"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Single Blank</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296" name="Google Shape;296;p9"/>
          <p:cNvSpPr txBox="1"/>
          <p:nvPr/>
        </p:nvSpPr>
        <p:spPr>
          <a:xfrm>
            <a:off x="6772827" y="6153500"/>
            <a:ext cx="4743116"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Double Blank</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297" name="Google Shape;297;p9"/>
          <p:cNvSpPr txBox="1"/>
          <p:nvPr/>
        </p:nvSpPr>
        <p:spPr>
          <a:xfrm>
            <a:off x="12017342" y="6153500"/>
            <a:ext cx="4743116" cy="682751"/>
          </a:xfrm>
          <a:prstGeom prst="rect">
            <a:avLst/>
          </a:prstGeom>
          <a:noFill/>
          <a:ln>
            <a:noFill/>
          </a:ln>
        </p:spPr>
        <p:txBody>
          <a:bodyPr anchorCtr="0" anchor="t" bIns="0" lIns="0" spcFirstLastPara="1" rIns="0" wrap="square" tIns="0">
            <a:spAutoFit/>
          </a:bodyPr>
          <a:lstStyle/>
          <a:p>
            <a:pPr indent="0" lvl="0" marL="0" marR="0" rtl="0" algn="ctr">
              <a:lnSpc>
                <a:spcPct val="71750"/>
              </a:lnSpc>
              <a:spcBef>
                <a:spcPts val="0"/>
              </a:spcBef>
              <a:spcAft>
                <a:spcPts val="0"/>
              </a:spcAft>
              <a:buNone/>
            </a:pPr>
            <a:r>
              <a:rPr b="1" lang="en-IN" sz="3600">
                <a:solidFill>
                  <a:schemeClr val="dk1"/>
                </a:solidFill>
                <a:latin typeface="Times New Roman"/>
                <a:ea typeface="Times New Roman"/>
                <a:cs typeface="Times New Roman"/>
                <a:sym typeface="Times New Roman"/>
              </a:rPr>
              <a:t>Cloze Test</a:t>
            </a:r>
            <a:endParaRPr b="1" sz="3600">
              <a:solidFill>
                <a:schemeClr val="dk1"/>
              </a:solidFill>
              <a:latin typeface="Times New Roman"/>
              <a:ea typeface="Times New Roman"/>
              <a:cs typeface="Times New Roman"/>
              <a:sym typeface="Times New Roman"/>
            </a:endParaRPr>
          </a:p>
          <a:p>
            <a:pPr indent="0" lvl="0" marL="0" marR="0" rtl="0" algn="ctr">
              <a:lnSpc>
                <a:spcPct val="75992"/>
              </a:lnSpc>
              <a:spcBef>
                <a:spcPts val="0"/>
              </a:spcBef>
              <a:spcAft>
                <a:spcPts val="0"/>
              </a:spcAft>
              <a:buNone/>
            </a:pPr>
            <a:r>
              <a:t/>
            </a:r>
            <a:endParaRPr sz="3399">
              <a:solidFill>
                <a:srgbClr val="605048"/>
              </a:solidFill>
              <a:latin typeface="Arial"/>
              <a:ea typeface="Arial"/>
              <a:cs typeface="Arial"/>
              <a:sym typeface="Arial"/>
            </a:endParaRPr>
          </a:p>
        </p:txBody>
      </p:sp>
      <p:sp>
        <p:nvSpPr>
          <p:cNvPr id="298" name="Google Shape;298;p9"/>
          <p:cNvSpPr txBox="1"/>
          <p:nvPr/>
        </p:nvSpPr>
        <p:spPr>
          <a:xfrm>
            <a:off x="7226745" y="6648069"/>
            <a:ext cx="3721404" cy="32910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400">
                <a:solidFill>
                  <a:schemeClr val="dk1"/>
                </a:solidFill>
                <a:latin typeface="Times New Roman"/>
                <a:ea typeface="Times New Roman"/>
                <a:cs typeface="Times New Roman"/>
                <a:sym typeface="Times New Roman"/>
              </a:rPr>
              <a:t>The manager’s __________ attitude and the team’s __________ efforts resulted in a successful project.</a:t>
            </a:r>
            <a:endParaRPr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positive – cooperative</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negative – diligent</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indifferent – sporadic</a:t>
            </a:r>
            <a:endParaRPr/>
          </a:p>
          <a:p>
            <a:pPr indent="-457200" lvl="0" marL="457200" marR="0" rtl="0" algn="l">
              <a:spcBef>
                <a:spcPts val="0"/>
              </a:spcBef>
              <a:spcAft>
                <a:spcPts val="0"/>
              </a:spcAft>
              <a:buClr>
                <a:schemeClr val="dk1"/>
              </a:buClr>
              <a:buSzPts val="2400"/>
              <a:buFont typeface="Times New Roman"/>
              <a:buAutoNum type="alphaLcPeriod"/>
            </a:pPr>
            <a:r>
              <a:rPr lang="en-IN" sz="2400">
                <a:solidFill>
                  <a:schemeClr val="dk1"/>
                </a:solidFill>
                <a:latin typeface="Times New Roman"/>
                <a:ea typeface="Times New Roman"/>
                <a:cs typeface="Times New Roman"/>
                <a:sym typeface="Times New Roman"/>
              </a:rPr>
              <a:t>enthusiastic - lackluster</a:t>
            </a:r>
            <a:endParaRPr sz="2400">
              <a:solidFill>
                <a:srgbClr val="605048"/>
              </a:solidFill>
              <a:latin typeface="Times New Roman"/>
              <a:ea typeface="Times New Roman"/>
              <a:cs typeface="Times New Roman"/>
              <a:sym typeface="Times New Roman"/>
            </a:endParaRPr>
          </a:p>
          <a:p>
            <a:pPr indent="0" lvl="0" marL="0" marR="0" rtl="0" algn="ctr">
              <a:lnSpc>
                <a:spcPct val="123000"/>
              </a:lnSpc>
              <a:spcBef>
                <a:spcPts val="0"/>
              </a:spcBef>
              <a:spcAft>
                <a:spcPts val="0"/>
              </a:spcAft>
              <a:buNone/>
            </a:pPr>
            <a:r>
              <a:t/>
            </a:r>
            <a:endParaRPr sz="2300">
              <a:solidFill>
                <a:srgbClr val="605048"/>
              </a:solidFill>
              <a:latin typeface="Arial"/>
              <a:ea typeface="Arial"/>
              <a:cs typeface="Arial"/>
              <a:sym typeface="Arial"/>
            </a:endParaRPr>
          </a:p>
        </p:txBody>
      </p:sp>
      <p:sp>
        <p:nvSpPr>
          <p:cNvPr id="299" name="Google Shape;299;p9"/>
          <p:cNvSpPr txBox="1"/>
          <p:nvPr/>
        </p:nvSpPr>
        <p:spPr>
          <a:xfrm>
            <a:off x="12135525" y="6648069"/>
            <a:ext cx="3721404" cy="35182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Technological advancements have __________ the way we live and work. The __________ of smartphones, for instance, has made communication more __________ and instant. However, these changes also bring about __________, such as data privacy concerns.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a) hindered, disappearance, complicated, benefits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b) transformed, invention, convenient, challenges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c) unchanged, decline, expensive, advantages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600">
                <a:solidFill>
                  <a:schemeClr val="dk1"/>
                </a:solidFill>
                <a:latin typeface="Times New Roman"/>
                <a:ea typeface="Times New Roman"/>
                <a:cs typeface="Times New Roman"/>
                <a:sym typeface="Times New Roman"/>
              </a:rPr>
              <a:t>d) reverted, removal, obscure, ease</a:t>
            </a:r>
            <a:endParaRPr sz="1600">
              <a:solidFill>
                <a:schemeClr val="dk1"/>
              </a:solidFill>
              <a:latin typeface="Times New Roman"/>
              <a:ea typeface="Times New Roman"/>
              <a:cs typeface="Times New Roman"/>
              <a:sym typeface="Times New Roman"/>
            </a:endParaRPr>
          </a:p>
          <a:p>
            <a:pPr indent="0" lvl="0" marL="0" marR="0" rtl="0" algn="ctr">
              <a:lnSpc>
                <a:spcPct val="176812"/>
              </a:lnSpc>
              <a:spcBef>
                <a:spcPts val="0"/>
              </a:spcBef>
              <a:spcAft>
                <a:spcPts val="0"/>
              </a:spcAft>
              <a:buNone/>
            </a:pPr>
            <a:r>
              <a:t/>
            </a:r>
            <a:endParaRPr sz="1600">
              <a:solidFill>
                <a:srgbClr val="605048"/>
              </a:solidFill>
              <a:latin typeface="Times New Roman"/>
              <a:ea typeface="Times New Roman"/>
              <a:cs typeface="Times New Roman"/>
              <a:sym typeface="Times New Roman"/>
            </a:endParaRPr>
          </a:p>
        </p:txBody>
      </p:sp>
      <p:sp>
        <p:nvSpPr>
          <p:cNvPr id="300" name="Google Shape;300;p9"/>
          <p:cNvSpPr/>
          <p:nvPr/>
        </p:nvSpPr>
        <p:spPr>
          <a:xfrm rot="1025603">
            <a:off x="-1764819" y="7592620"/>
            <a:ext cx="3529638" cy="5388761"/>
          </a:xfrm>
          <a:custGeom>
            <a:rect b="b" l="l" r="r" t="t"/>
            <a:pathLst>
              <a:path extrusionOk="0" h="5388761" w="3529638">
                <a:moveTo>
                  <a:pt x="0" y="0"/>
                </a:moveTo>
                <a:lnTo>
                  <a:pt x="3529638" y="0"/>
                </a:lnTo>
                <a:lnTo>
                  <a:pt x="3529638" y="5388760"/>
                </a:lnTo>
                <a:lnTo>
                  <a:pt x="0" y="5388760"/>
                </a:lnTo>
                <a:lnTo>
                  <a:pt x="0" y="0"/>
                </a:lnTo>
                <a:close/>
              </a:path>
            </a:pathLst>
          </a:custGeom>
          <a:blipFill rotWithShape="1">
            <a:blip r:embed="rId13">
              <a:alphaModFix/>
            </a:blip>
            <a:stretch>
              <a:fillRect b="0" l="0" r="0" t="0"/>
            </a:stretch>
          </a:blipFill>
          <a:ln>
            <a:noFill/>
          </a:ln>
        </p:spPr>
      </p:sp>
      <p:sp>
        <p:nvSpPr>
          <p:cNvPr id="301" name="Google Shape;301;p9"/>
          <p:cNvSpPr/>
          <p:nvPr/>
        </p:nvSpPr>
        <p:spPr>
          <a:xfrm rot="-4808875">
            <a:off x="-2207868" y="-909253"/>
            <a:ext cx="3944942" cy="3875906"/>
          </a:xfrm>
          <a:custGeom>
            <a:rect b="b" l="l" r="r" t="t"/>
            <a:pathLst>
              <a:path extrusionOk="0" h="3875906" w="3944942">
                <a:moveTo>
                  <a:pt x="0" y="0"/>
                </a:moveTo>
                <a:lnTo>
                  <a:pt x="3944942" y="0"/>
                </a:lnTo>
                <a:lnTo>
                  <a:pt x="3944942" y="3875906"/>
                </a:lnTo>
                <a:lnTo>
                  <a:pt x="0" y="3875906"/>
                </a:lnTo>
                <a:lnTo>
                  <a:pt x="0" y="0"/>
                </a:lnTo>
                <a:close/>
              </a:path>
            </a:pathLst>
          </a:custGeom>
          <a:blipFill rotWithShape="1">
            <a:blip r:embed="rId14">
              <a:alphaModFix/>
            </a:blip>
            <a:stretch>
              <a:fillRect b="0" l="0" r="0" t="0"/>
            </a:stretch>
          </a:blipFill>
          <a:ln>
            <a:noFill/>
          </a:ln>
        </p:spPr>
      </p:sp>
      <p:sp>
        <p:nvSpPr>
          <p:cNvPr id="302" name="Google Shape;302;p9"/>
          <p:cNvSpPr/>
          <p:nvPr/>
        </p:nvSpPr>
        <p:spPr>
          <a:xfrm>
            <a:off x="2000200" y="1643038"/>
            <a:ext cx="3714776" cy="364333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a:t>
            </a:r>
            <a:endParaRPr b="1" baseline="-25000" sz="4400">
              <a:solidFill>
                <a:schemeClr val="lt1"/>
              </a:solidFill>
              <a:latin typeface="Calibri"/>
              <a:ea typeface="Calibri"/>
              <a:cs typeface="Calibri"/>
              <a:sym typeface="Calibri"/>
            </a:endParaRPr>
          </a:p>
        </p:txBody>
      </p:sp>
      <p:sp>
        <p:nvSpPr>
          <p:cNvPr id="303" name="Google Shape;303;p9"/>
          <p:cNvSpPr/>
          <p:nvPr/>
        </p:nvSpPr>
        <p:spPr>
          <a:xfrm>
            <a:off x="7143736" y="1571600"/>
            <a:ext cx="3786214" cy="378621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 and __________</a:t>
            </a:r>
            <a:endParaRPr b="1" sz="4400">
              <a:solidFill>
                <a:schemeClr val="lt1"/>
              </a:solidFill>
              <a:latin typeface="Calibri"/>
              <a:ea typeface="Calibri"/>
              <a:cs typeface="Calibri"/>
              <a:sym typeface="Calibri"/>
            </a:endParaRPr>
          </a:p>
        </p:txBody>
      </p:sp>
      <p:sp>
        <p:nvSpPr>
          <p:cNvPr id="304" name="Google Shape;304;p9"/>
          <p:cNvSpPr/>
          <p:nvPr/>
        </p:nvSpPr>
        <p:spPr>
          <a:xfrm>
            <a:off x="12358710" y="1571600"/>
            <a:ext cx="3857652" cy="378621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400">
                <a:solidFill>
                  <a:schemeClr val="lt1"/>
                </a:solidFill>
                <a:latin typeface="Calibri"/>
                <a:ea typeface="Calibri"/>
                <a:cs typeface="Calibri"/>
                <a:sym typeface="Calibri"/>
              </a:rPr>
              <a:t>__________ or __________or __________ or __________</a:t>
            </a:r>
            <a:endParaRPr b="1" sz="4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Priyanka</dc:creator>
</cp:coreProperties>
</file>